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634" y="-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269923"/>
            <a:ext cx="7406640" cy="1104138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387548"/>
            <a:ext cx="7406640" cy="131445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E55B13-05E9-4053-9A50-B8A05747B64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BF71F-AB50-4614-83EF-96D54B9603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060352"/>
            <a:ext cx="210312" cy="157734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008762"/>
            <a:ext cx="64008" cy="48006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E55B13-05E9-4053-9A50-B8A05747B64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BF71F-AB50-4614-83EF-96D54B960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05980"/>
            <a:ext cx="1828800" cy="4388644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05980"/>
            <a:ext cx="5562600" cy="4388644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E55B13-05E9-4053-9A50-B8A05747B64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BF71F-AB50-4614-83EF-96D54B960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E55B13-05E9-4053-9A50-B8A05747B64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BF71F-AB50-4614-83EF-96D54B960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41"/>
            <a:ext cx="6858000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1950244"/>
            <a:ext cx="6400800" cy="17145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800100"/>
            <a:ext cx="6400800" cy="1132284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E55B13-05E9-4053-9A50-B8A05747B64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BF71F-AB50-4614-83EF-96D54B9603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110992"/>
            <a:ext cx="210312" cy="157734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059403"/>
            <a:ext cx="64008" cy="48006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05740"/>
            <a:ext cx="7498080" cy="85725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143000"/>
            <a:ext cx="3657600" cy="34975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143000"/>
            <a:ext cx="3657600" cy="34975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E55B13-05E9-4053-9A50-B8A05747B64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BF71F-AB50-4614-83EF-96D54B960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70252"/>
            <a:ext cx="8229600" cy="85725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6209"/>
            <a:ext cx="4023360" cy="48006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246209"/>
            <a:ext cx="4023360" cy="48006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727002"/>
            <a:ext cx="4023360" cy="30861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727002"/>
            <a:ext cx="4023360" cy="30861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E55B13-05E9-4053-9A50-B8A05747B64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BF71F-AB50-4614-83EF-96D54B960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05740"/>
            <a:ext cx="7498080" cy="85725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E55B13-05E9-4053-9A50-B8A05747B64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BF71F-AB50-4614-83EF-96D54B960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51435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E55B13-05E9-4053-9A50-B8A05747B64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BF71F-AB50-4614-83EF-96D54B9603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41"/>
            <a:ext cx="73152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2583"/>
            <a:ext cx="3810000" cy="871538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055223"/>
            <a:ext cx="3810000" cy="523875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153400" cy="299442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E55B13-05E9-4053-9A50-B8A05747B64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BF71F-AB50-4614-83EF-96D54B960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800100"/>
            <a:ext cx="2743200" cy="14859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E55B13-05E9-4053-9A50-B8A05747B64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BF71F-AB50-4614-83EF-96D54B9603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800100"/>
            <a:ext cx="4572000" cy="3429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857253"/>
            <a:ext cx="4419600" cy="2635898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715756"/>
            <a:ext cx="685800" cy="15323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702589"/>
            <a:ext cx="649224" cy="15323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3600450"/>
            <a:ext cx="4419600" cy="5715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611941"/>
            <a:ext cx="1638887" cy="1229165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7" y="15827"/>
            <a:ext cx="1702191" cy="1276643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2" y="791308"/>
            <a:ext cx="1125717" cy="826968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4" y="-41"/>
            <a:ext cx="8131127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05979"/>
            <a:ext cx="7498080" cy="85725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085850"/>
            <a:ext cx="7498080" cy="360045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4729162"/>
            <a:ext cx="2133600" cy="357188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6E55B13-05E9-4053-9A50-B8A05747B64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4729162"/>
            <a:ext cx="2895600" cy="357188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4729162"/>
            <a:ext cx="457200" cy="357188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FDBF71F-AB50-4614-83EF-96D54B9603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41"/>
            <a:ext cx="73152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809750"/>
            <a:ext cx="7162800" cy="1102519"/>
          </a:xfrm>
        </p:spPr>
        <p:txBody>
          <a:bodyPr>
            <a:normAutofit fontScale="90000"/>
          </a:bodyPr>
          <a:lstStyle/>
          <a:p>
            <a:pPr algn="ctr"/>
            <a:r>
              <a:rPr lang="sa-IN" b="1" dirty="0"/>
              <a:t>अलङ्कारशास्त्रस्य नामकरणम्, उद्भवः, </a:t>
            </a:r>
            <a:r>
              <a:rPr lang="sa-IN" b="1" dirty="0" smtClean="0"/>
              <a:t>विकासश्च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09950"/>
            <a:ext cx="6400800" cy="1371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ctr"/>
            <a:r>
              <a:rPr lang="sa-IN" sz="2000" b="1" dirty="0"/>
              <a:t>डॉ. ललितकुमारः पटेलः,</a:t>
            </a:r>
            <a:endParaRPr lang="en-US" sz="2000" dirty="0"/>
          </a:p>
          <a:p>
            <a:pPr algn="ctr"/>
            <a:r>
              <a:rPr lang="sa-IN" sz="2000" dirty="0"/>
              <a:t>सहाचार्यः, अनुस्नातकविभागः (साहित्यम्),</a:t>
            </a:r>
            <a:endParaRPr lang="en-US" sz="2000" dirty="0"/>
          </a:p>
          <a:p>
            <a:pPr algn="ctr"/>
            <a:r>
              <a:rPr lang="sa-IN" sz="2000" dirty="0"/>
              <a:t>श्रीसोमनाथसंस्कृतविश्वविद्यालयः, </a:t>
            </a:r>
            <a:r>
              <a:rPr lang="sa-IN" sz="2000" dirty="0" smtClean="0"/>
              <a:t>वेरावलम्</a:t>
            </a:r>
            <a:endParaRPr lang="en-US" sz="20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71600" y="342900"/>
            <a:ext cx="6400800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>
            <a:normAutofit/>
          </a:bodyPr>
          <a:lstStyle/>
          <a:p>
            <a:pPr marL="27432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sa-IN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श्रीसोमनाथसंस्कृतविश्वविद्यालयः, वेरावलम्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hi-IN" sz="3200" b="1" dirty="0" smtClean="0">
                <a:solidFill>
                  <a:schemeClr val="bg1"/>
                </a:solidFill>
              </a:rPr>
              <a:t>शास्त्रपरिचयप्रकल्पः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a-IN" b="1" dirty="0" smtClean="0">
                <a:solidFill>
                  <a:srgbClr val="FF0000"/>
                </a:solidFill>
              </a:rPr>
              <a:t>कथं काव्यशास्त्रस्य विकासः 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a-IN" sz="2400" dirty="0" smtClean="0"/>
              <a:t>भरतमु</a:t>
            </a:r>
            <a:r>
              <a:rPr lang="hi-IN" sz="2400" dirty="0" smtClean="0"/>
              <a:t>निः</a:t>
            </a:r>
            <a:r>
              <a:rPr lang="sa-IN" sz="2400" dirty="0" smtClean="0"/>
              <a:t> </a:t>
            </a:r>
            <a:r>
              <a:rPr lang="hi-IN" sz="2400" dirty="0" smtClean="0"/>
              <a:t>-		</a:t>
            </a:r>
            <a:r>
              <a:rPr lang="sa-IN" sz="2400" dirty="0" smtClean="0"/>
              <a:t>नाट्यशास्त्रम् </a:t>
            </a:r>
            <a:endParaRPr lang="hi-IN" sz="2400" dirty="0" smtClean="0"/>
          </a:p>
          <a:p>
            <a:r>
              <a:rPr lang="sa-IN" sz="2400" dirty="0" smtClean="0"/>
              <a:t>भामहः </a:t>
            </a:r>
            <a:r>
              <a:rPr lang="hi-IN" sz="2400" dirty="0" smtClean="0"/>
              <a:t>-		</a:t>
            </a:r>
            <a:r>
              <a:rPr lang="sa-IN" sz="2400" dirty="0" smtClean="0"/>
              <a:t>काव्यालङ्कारः</a:t>
            </a:r>
            <a:endParaRPr lang="hi-IN" sz="2400" dirty="0" smtClean="0"/>
          </a:p>
          <a:p>
            <a:r>
              <a:rPr lang="sa-IN" sz="2400" dirty="0" smtClean="0"/>
              <a:t>उद्भटः, दण्डी, रूद्रटः च</a:t>
            </a:r>
            <a:endParaRPr lang="hi-IN" sz="2400" dirty="0" smtClean="0"/>
          </a:p>
          <a:p>
            <a:r>
              <a:rPr lang="sa-IN" sz="2400" dirty="0" smtClean="0"/>
              <a:t>वामनाचार्यः </a:t>
            </a:r>
            <a:r>
              <a:rPr lang="hi-IN" sz="2400" dirty="0" smtClean="0"/>
              <a:t>-		</a:t>
            </a:r>
            <a:r>
              <a:rPr lang="sa-IN" sz="2400" dirty="0" smtClean="0"/>
              <a:t>काव्यालङ्कारसूत्रवृत्तिः </a:t>
            </a:r>
            <a:endParaRPr lang="hi-IN" sz="2400" dirty="0" smtClean="0"/>
          </a:p>
          <a:p>
            <a:r>
              <a:rPr lang="sa-IN" sz="2400" dirty="0" smtClean="0"/>
              <a:t>आनन्दवर्धनः </a:t>
            </a:r>
            <a:r>
              <a:rPr lang="hi-IN" sz="2400" dirty="0" smtClean="0"/>
              <a:t>-	</a:t>
            </a:r>
            <a:r>
              <a:rPr lang="sa-IN" sz="2400" dirty="0" smtClean="0"/>
              <a:t>ध्वन्यालोकः </a:t>
            </a:r>
            <a:endParaRPr lang="hi-IN" sz="2400" dirty="0" smtClean="0"/>
          </a:p>
          <a:p>
            <a:r>
              <a:rPr lang="sa-IN" sz="2400" dirty="0" smtClean="0"/>
              <a:t>राजशेखरः</a:t>
            </a:r>
            <a:r>
              <a:rPr lang="hi-IN" sz="2400" dirty="0" smtClean="0"/>
              <a:t>	-	</a:t>
            </a:r>
            <a:r>
              <a:rPr lang="sa-IN" sz="2400" dirty="0" smtClean="0"/>
              <a:t>काव्यमीमांसा </a:t>
            </a:r>
            <a:endParaRPr lang="hi-IN" sz="2400" dirty="0" smtClean="0"/>
          </a:p>
          <a:p>
            <a:r>
              <a:rPr lang="sa-IN" sz="2400" dirty="0" smtClean="0"/>
              <a:t>आचार्यकुन्तकः </a:t>
            </a:r>
            <a:r>
              <a:rPr lang="hi-IN" sz="2400" dirty="0" smtClean="0"/>
              <a:t>-	</a:t>
            </a:r>
            <a:r>
              <a:rPr lang="sa-IN" sz="2400" dirty="0" smtClean="0"/>
              <a:t>वक्रोक्तिजीवितम् </a:t>
            </a:r>
            <a:endParaRPr lang="hi-IN" sz="2400" dirty="0" smtClean="0"/>
          </a:p>
          <a:p>
            <a:r>
              <a:rPr lang="sa-IN" sz="2400" dirty="0" smtClean="0"/>
              <a:t>धनञ्जयः </a:t>
            </a:r>
            <a:r>
              <a:rPr lang="hi-IN" sz="2400" dirty="0" smtClean="0"/>
              <a:t>-	-	</a:t>
            </a:r>
            <a:r>
              <a:rPr lang="sa-IN" sz="2400" dirty="0" smtClean="0"/>
              <a:t>दशरूपकम्</a:t>
            </a:r>
            <a:endParaRPr lang="hi-IN" sz="2400" dirty="0" smtClean="0"/>
          </a:p>
          <a:p>
            <a:r>
              <a:rPr lang="sa-IN" sz="2400" dirty="0" smtClean="0"/>
              <a:t>क्षेमेन्द्रः </a:t>
            </a:r>
            <a:r>
              <a:rPr lang="hi-IN" sz="2400" dirty="0" smtClean="0"/>
              <a:t>-		</a:t>
            </a:r>
            <a:r>
              <a:rPr lang="sa-IN" sz="2400" dirty="0" smtClean="0"/>
              <a:t>औचित्यविचारचर्चा </a:t>
            </a:r>
            <a:endParaRPr lang="hi-IN" sz="2400" dirty="0" smtClean="0"/>
          </a:p>
          <a:p>
            <a:r>
              <a:rPr lang="sa-IN" sz="2400" dirty="0" smtClean="0"/>
              <a:t>महिमभट्टः </a:t>
            </a:r>
            <a:r>
              <a:rPr lang="hi-IN" sz="2400" dirty="0" smtClean="0"/>
              <a:t>-		</a:t>
            </a:r>
            <a:r>
              <a:rPr lang="sa-IN" sz="2400" dirty="0" smtClean="0"/>
              <a:t>व्यक्तिविवेक</a:t>
            </a:r>
            <a:r>
              <a:rPr lang="hi-IN" sz="2400" dirty="0" smtClean="0"/>
              <a:t>ः</a:t>
            </a:r>
          </a:p>
          <a:p>
            <a:r>
              <a:rPr lang="sa-IN" sz="2400" dirty="0" smtClean="0"/>
              <a:t>मम्मटः </a:t>
            </a:r>
            <a:r>
              <a:rPr lang="hi-IN" sz="2400" dirty="0" smtClean="0"/>
              <a:t>- 		</a:t>
            </a:r>
            <a:r>
              <a:rPr lang="sa-IN" sz="2400" dirty="0" smtClean="0"/>
              <a:t>काव्यप्रकाशः </a:t>
            </a:r>
            <a:endParaRPr lang="hi-IN" sz="2400" dirty="0" smtClean="0"/>
          </a:p>
          <a:p>
            <a:r>
              <a:rPr lang="sa-IN" sz="2400" dirty="0" smtClean="0"/>
              <a:t>विश्वनाथः </a:t>
            </a:r>
            <a:r>
              <a:rPr lang="hi-IN" sz="2400" dirty="0" smtClean="0"/>
              <a:t>-		</a:t>
            </a:r>
            <a:r>
              <a:rPr lang="sa-IN" sz="2400" dirty="0" smtClean="0"/>
              <a:t>साहित्यदर्पणः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a-IN" b="1" dirty="0" smtClean="0">
                <a:solidFill>
                  <a:srgbClr val="FF0000"/>
                </a:solidFill>
              </a:rPr>
              <a:t>कथं काव्यशास्त्रस्य विकासः 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23950"/>
            <a:ext cx="7498080" cy="36004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i-IN" sz="2400" b="1" dirty="0" smtClean="0"/>
              <a:t>		</a:t>
            </a:r>
            <a:r>
              <a:rPr lang="sa-IN" sz="2400" b="1" dirty="0" smtClean="0"/>
              <a:t>आचार्यः</a:t>
            </a:r>
            <a:r>
              <a:rPr lang="sa-IN" sz="2400" dirty="0" smtClean="0"/>
              <a:t>		</a:t>
            </a:r>
            <a:r>
              <a:rPr lang="sa-IN" sz="2400" b="1" dirty="0" smtClean="0"/>
              <a:t>ग्रन्थः</a:t>
            </a:r>
            <a:endParaRPr lang="en-US" sz="2400" dirty="0" smtClean="0"/>
          </a:p>
          <a:p>
            <a:r>
              <a:rPr lang="sa-IN" sz="2400" dirty="0" smtClean="0"/>
              <a:t>	हेमचन्द्राचार्यः		काव्यानुशासनम्</a:t>
            </a:r>
            <a:endParaRPr lang="en-US" sz="2400" dirty="0" smtClean="0"/>
          </a:p>
          <a:p>
            <a:r>
              <a:rPr lang="sa-IN" sz="2400" dirty="0" smtClean="0"/>
              <a:t>	रामचन्द्र-गुणचन्द्रौ	नाट्यदर्पणम्</a:t>
            </a:r>
            <a:endParaRPr lang="en-US" sz="2400" dirty="0" smtClean="0"/>
          </a:p>
          <a:p>
            <a:r>
              <a:rPr lang="sa-IN" sz="2400" dirty="0" smtClean="0"/>
              <a:t>	रूय्यकः		अलङ्कारसर्वस्वम्</a:t>
            </a:r>
            <a:endParaRPr lang="en-US" sz="2400" dirty="0" smtClean="0"/>
          </a:p>
          <a:p>
            <a:r>
              <a:rPr lang="sa-IN" sz="2400" dirty="0" smtClean="0"/>
              <a:t>	जयदेवः			चन्द्रालोकः</a:t>
            </a:r>
            <a:endParaRPr lang="en-US" sz="2400" dirty="0" smtClean="0"/>
          </a:p>
          <a:p>
            <a:r>
              <a:rPr lang="sa-IN" sz="2400" dirty="0" smtClean="0"/>
              <a:t>	अप्पयदीक्षितः		कुवलयानन्दः</a:t>
            </a:r>
            <a:endParaRPr lang="en-US" sz="2400" dirty="0" smtClean="0"/>
          </a:p>
          <a:p>
            <a:r>
              <a:rPr lang="sa-IN" sz="2400" dirty="0" smtClean="0"/>
              <a:t>	जगन्नाथः		रसगङ्गाधरः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23950"/>
            <a:ext cx="7498080" cy="360045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i-IN" sz="2400" b="1" dirty="0" smtClean="0"/>
              <a:t>		</a:t>
            </a:r>
            <a:r>
              <a:rPr lang="sa-IN" sz="2400" b="1" dirty="0" smtClean="0">
                <a:solidFill>
                  <a:srgbClr val="FF0000"/>
                </a:solidFill>
              </a:rPr>
              <a:t>आधुनिकः आचार्यः</a:t>
            </a:r>
            <a:r>
              <a:rPr lang="sa-IN" sz="2400" dirty="0" smtClean="0">
                <a:solidFill>
                  <a:srgbClr val="FF0000"/>
                </a:solidFill>
              </a:rPr>
              <a:t>	</a:t>
            </a:r>
            <a:r>
              <a:rPr lang="sa-IN" sz="2400" b="1" dirty="0" smtClean="0">
                <a:solidFill>
                  <a:srgbClr val="FF0000"/>
                </a:solidFill>
              </a:rPr>
              <a:t>ग्रन्थः</a:t>
            </a: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sa-IN" sz="2400" dirty="0" smtClean="0"/>
              <a:t>	गिरिधरलालः व्यासः	अभिनवकाव्यप्रकाशः</a:t>
            </a:r>
            <a:endParaRPr lang="en-US" sz="2400" dirty="0" smtClean="0"/>
          </a:p>
          <a:p>
            <a:r>
              <a:rPr lang="sa-IN" sz="2400" dirty="0" smtClean="0"/>
              <a:t>	रेवाप्रसादः द्विवेदी		काव्यालङ्कारकारिका</a:t>
            </a:r>
            <a:endParaRPr lang="en-US" sz="2400" dirty="0" smtClean="0"/>
          </a:p>
          <a:p>
            <a:r>
              <a:rPr lang="sa-IN" sz="2400" dirty="0" smtClean="0"/>
              <a:t>	ब्रह्मानन्दः शर्मा		काव्यसत्यालोकः</a:t>
            </a:r>
            <a:endParaRPr lang="en-US" sz="2400" dirty="0" smtClean="0"/>
          </a:p>
          <a:p>
            <a:r>
              <a:rPr lang="sa-IN" sz="2400" dirty="0" smtClean="0"/>
              <a:t>	शिवजी उपाध्यायः	साहित्यसन्दर्भः</a:t>
            </a:r>
            <a:endParaRPr lang="en-US" sz="2400" dirty="0" smtClean="0"/>
          </a:p>
          <a:p>
            <a:r>
              <a:rPr lang="sa-IN" sz="2400" dirty="0" smtClean="0"/>
              <a:t>	शङ्करदेव-अवतरे		अभिनवकाव्यशास्त्रम्</a:t>
            </a:r>
            <a:endParaRPr lang="en-US" sz="2400" dirty="0" smtClean="0"/>
          </a:p>
          <a:p>
            <a:r>
              <a:rPr lang="sa-IN" sz="2400" dirty="0" smtClean="0"/>
              <a:t>	राधावल्लभ-त्रिपाठी	अभिनवकाव्यालङ्कारसूत्रम्</a:t>
            </a:r>
            <a:endParaRPr lang="en-US" sz="2400" dirty="0" smtClean="0"/>
          </a:p>
          <a:p>
            <a:r>
              <a:rPr lang="sa-IN" sz="2400" dirty="0" smtClean="0"/>
              <a:t>	अभिराज-राजेन्द्र-मिश्र	अभिराजयशोभूषणम्</a:t>
            </a:r>
            <a:endParaRPr lang="en-US" sz="2400" dirty="0" smtClean="0"/>
          </a:p>
          <a:p>
            <a:r>
              <a:rPr lang="sa-IN" sz="2400" dirty="0" smtClean="0"/>
              <a:t>	कृष्णमाधव-झा		अलङ्कारविद्योतनम्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114550"/>
            <a:ext cx="7498080" cy="857250"/>
          </a:xfrm>
        </p:spPr>
        <p:txBody>
          <a:bodyPr>
            <a:noAutofit/>
          </a:bodyPr>
          <a:lstStyle/>
          <a:p>
            <a:pPr algn="ctr"/>
            <a:r>
              <a:rPr lang="hi-IN" sz="6600" dirty="0" smtClean="0"/>
              <a:t>सर्वेभ्यः धन्यवादाः</a:t>
            </a:r>
            <a:endParaRPr lang="en-US" sz="6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solidFill>
                  <a:srgbClr val="FF0000"/>
                </a:solidFill>
              </a:rPr>
              <a:t>अस्मिन् पाठे विचारबिन्दवः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sa-IN" sz="2400" dirty="0" smtClean="0"/>
              <a:t>किं नाम शास्त्रम् </a:t>
            </a:r>
            <a:r>
              <a:rPr lang="en-US" sz="2400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sa-IN" sz="2400" dirty="0" smtClean="0"/>
              <a:t>किं नाम अलङ्कारशास्त्रम् </a:t>
            </a:r>
            <a:r>
              <a:rPr lang="en-US" sz="2400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sa-IN" sz="2400" dirty="0" smtClean="0"/>
              <a:t>किमर्थम् अलङ्कारशास्त्रम् </a:t>
            </a:r>
            <a:r>
              <a:rPr lang="en-US" sz="2400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sa-IN" sz="2400" dirty="0" smtClean="0"/>
              <a:t>किमर्थं काव्यशास्त्रम् </a:t>
            </a:r>
            <a:r>
              <a:rPr lang="en-US" sz="2400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sa-IN" sz="2400" dirty="0" smtClean="0"/>
              <a:t>किमर्थं साहित्यशास्त्रम् </a:t>
            </a:r>
            <a:r>
              <a:rPr lang="en-US" sz="2400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sa-IN" sz="2400" dirty="0" smtClean="0"/>
              <a:t>किमर्थं क्रियाकल्पः </a:t>
            </a:r>
            <a:r>
              <a:rPr lang="en-US" sz="2400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sa-IN" sz="2400" dirty="0" smtClean="0"/>
              <a:t>कथं काव्यशास्त्रस्य उद्भवः ?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sa-IN" sz="2400" dirty="0" smtClean="0"/>
              <a:t>कथं काव्यशास्त्रस्य विकासः ?</a:t>
            </a:r>
            <a:endParaRPr lang="en-US" sz="2400" dirty="0" smtClean="0"/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a-IN" b="1" dirty="0" smtClean="0">
                <a:solidFill>
                  <a:srgbClr val="FF0000"/>
                </a:solidFill>
              </a:rPr>
              <a:t>किं नाम शास्त्रम् </a:t>
            </a:r>
            <a:r>
              <a:rPr lang="en-US" b="1" dirty="0" smtClean="0">
                <a:solidFill>
                  <a:srgbClr val="FF0000"/>
                </a:solidFill>
              </a:rPr>
              <a:t>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50"/>
            <a:ext cx="6096000" cy="36004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sa-IN" sz="2400" dirty="0" smtClean="0"/>
              <a:t>शास् धातोः 'ष्ट्रन्' प्रत्ययपूर्वकं शास्त्रशब्दः निष्पन्नः भवति।</a:t>
            </a:r>
            <a:endParaRPr lang="hi-IN" sz="2400" dirty="0" smtClean="0"/>
          </a:p>
          <a:p>
            <a:pPr>
              <a:lnSpc>
                <a:spcPct val="150000"/>
              </a:lnSpc>
            </a:pPr>
            <a:r>
              <a:rPr lang="sa-IN" sz="2400" dirty="0" smtClean="0"/>
              <a:t>अस्य शब्दस्य व्युत्पत्तिद्वयम् - 'शासनात् शास्त्रम्' तथा च 'शंसनात् शास्त्रम्' इति । </a:t>
            </a:r>
            <a:endParaRPr lang="hi-IN" sz="2400" dirty="0" smtClean="0"/>
          </a:p>
          <a:p>
            <a:pPr>
              <a:lnSpc>
                <a:spcPct val="150000"/>
              </a:lnSpc>
            </a:pPr>
            <a:r>
              <a:rPr lang="sa-IN" sz="2400" dirty="0" smtClean="0"/>
              <a:t>शास्त्रं मनुष्याय कर्तव्याकर्तव्योपदेशं करोति, सत्कर्मप्रवृत्त्यर्थम् असत्कर्मनिवृत्त्यर्थं च आदेशं करोति अत एव शास्त्रम् इति उच्यते ।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a-IN" b="1" dirty="0" smtClean="0">
                <a:solidFill>
                  <a:srgbClr val="FF0000"/>
                </a:solidFill>
              </a:rPr>
              <a:t>किं नाम अलङ्कारशास्त्रम् </a:t>
            </a:r>
            <a:r>
              <a:rPr lang="en-US" b="1" dirty="0" smtClean="0">
                <a:solidFill>
                  <a:srgbClr val="FF0000"/>
                </a:solidFill>
              </a:rPr>
              <a:t>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00150"/>
            <a:ext cx="5334000" cy="360045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sa-IN" sz="2800" dirty="0" smtClean="0"/>
              <a:t>काव्यस्य मुख्यं प्रयोजनं 'रसास्वादनम्' वा 'सद्यः परनिवृत्तिः'। </a:t>
            </a:r>
            <a:endParaRPr lang="hi-IN" sz="2800" dirty="0" smtClean="0"/>
          </a:p>
          <a:p>
            <a:pPr>
              <a:lnSpc>
                <a:spcPct val="150000"/>
              </a:lnSpc>
            </a:pPr>
            <a:r>
              <a:rPr lang="hi-IN" sz="2800" dirty="0" smtClean="0"/>
              <a:t>कर्तव्याकर्तव्योपदेशं वा 'कान्तासम्मितयोपदेशः' तु गौणं प्रयोजनम्।</a:t>
            </a:r>
          </a:p>
          <a:p>
            <a:pPr>
              <a:lnSpc>
                <a:spcPct val="150000"/>
              </a:lnSpc>
            </a:pPr>
            <a:r>
              <a:rPr lang="sa-IN" sz="2800" dirty="0" smtClean="0"/>
              <a:t>ब्रह्मवत् विधिप्रतिषेधरहितस्य गूढतत्त्वस्य प्रतिपादनात् 'शंसनात् शास्त्रम्' इति व्युत्पत्या इदं शास्त्रं अलङ्कारशास्त्रं वा काव्यशास्त्रम् इति ।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a-IN" b="1" dirty="0" smtClean="0">
                <a:solidFill>
                  <a:srgbClr val="FF0000"/>
                </a:solidFill>
              </a:rPr>
              <a:t>किमर्थम् अलङ्कारशास्त्रम् </a:t>
            </a:r>
            <a:r>
              <a:rPr lang="en-US" b="1" dirty="0" smtClean="0">
                <a:solidFill>
                  <a:srgbClr val="FF0000"/>
                </a:solidFill>
              </a:rPr>
              <a:t>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23950"/>
            <a:ext cx="5562600" cy="360045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sa-IN" sz="2000" dirty="0" smtClean="0"/>
              <a:t>'अलम्' अव्यवसहित- 'कृ' धातोः 'घञ्' प्रत्ययपूर्वकं अलङ्कारशब्दः निष्पन्नः भवति ।</a:t>
            </a:r>
            <a:endParaRPr lang="hi-IN" sz="2000" dirty="0" smtClean="0"/>
          </a:p>
          <a:p>
            <a:pPr>
              <a:lnSpc>
                <a:spcPct val="150000"/>
              </a:lnSpc>
            </a:pPr>
            <a:r>
              <a:rPr lang="sa-IN" sz="2000" dirty="0" smtClean="0"/>
              <a:t>"एतेषाम् अलङ्काराणां लक्षणम् एतादृशं भवेत्, अत्र एषः अलङ्कारः" इति विचारः यत्र भवति तत् अलङ्कारशास्त्रमिति वक्तुं शक्यते ।</a:t>
            </a:r>
            <a:endParaRPr lang="hi-IN" sz="2000" dirty="0" smtClean="0"/>
          </a:p>
          <a:p>
            <a:pPr>
              <a:lnSpc>
                <a:spcPct val="150000"/>
              </a:lnSpc>
            </a:pPr>
            <a:r>
              <a:rPr lang="hi-IN" sz="2000" dirty="0" smtClean="0"/>
              <a:t>•	काव्यालङ्कार इति शीर्षकात् अलङ्कारशास्त्रम्</a:t>
            </a:r>
          </a:p>
          <a:p>
            <a:pPr>
              <a:lnSpc>
                <a:spcPct val="150000"/>
              </a:lnSpc>
            </a:pPr>
            <a:r>
              <a:rPr lang="sa-IN" sz="2000" dirty="0" smtClean="0"/>
              <a:t>•	सौन्दर्येण अलङ्कारशास्त्रम्</a:t>
            </a:r>
            <a:r>
              <a:rPr lang="hi-IN" sz="2000" dirty="0" smtClean="0"/>
              <a:t> –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	</a:t>
            </a:r>
            <a:r>
              <a:rPr lang="hi-IN" sz="2000" dirty="0" smtClean="0"/>
              <a:t>(</a:t>
            </a:r>
            <a:r>
              <a:rPr lang="hi-IN" sz="2000" dirty="0" smtClean="0"/>
              <a:t>१) 'सौन्दर्यम् अलङ्कारः' </a:t>
            </a:r>
            <a:r>
              <a:rPr lang="hi-IN" sz="2000" dirty="0" smtClean="0"/>
              <a:t>।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	</a:t>
            </a:r>
            <a:r>
              <a:rPr lang="hi-IN" sz="2000" dirty="0" smtClean="0"/>
              <a:t>(</a:t>
            </a:r>
            <a:r>
              <a:rPr lang="hi-IN" sz="2000" dirty="0" smtClean="0"/>
              <a:t>२) 'काव्यशोभाकरान् धर्मान् अलङ्कारान् प्रचक्षते ।‘</a:t>
            </a:r>
          </a:p>
          <a:p>
            <a:pPr>
              <a:lnSpc>
                <a:spcPct val="150000"/>
              </a:lnSpc>
            </a:pPr>
            <a:r>
              <a:rPr lang="hi-IN" sz="2000" dirty="0" smtClean="0"/>
              <a:t>•	छत्रिन्यायेन अलङ्कारशास्त्रम्।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a-IN" b="1" dirty="0" smtClean="0">
                <a:solidFill>
                  <a:srgbClr val="FF0000"/>
                </a:solidFill>
              </a:rPr>
              <a:t>किमर्थं काव्यशास्त्रम् </a:t>
            </a:r>
            <a:r>
              <a:rPr lang="en-US" b="1" dirty="0" smtClean="0">
                <a:solidFill>
                  <a:srgbClr val="FF0000"/>
                </a:solidFill>
              </a:rPr>
              <a:t>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50"/>
            <a:ext cx="5486400" cy="360045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sa-IN" sz="2400" dirty="0" smtClean="0"/>
              <a:t>कवेः कर्म अथवा कवेः भावः काव्यम् उच्यते ।</a:t>
            </a:r>
            <a:endParaRPr lang="hi-IN" sz="2400" dirty="0" smtClean="0"/>
          </a:p>
          <a:p>
            <a:pPr>
              <a:lnSpc>
                <a:spcPct val="150000"/>
              </a:lnSpc>
            </a:pPr>
            <a:r>
              <a:rPr lang="sa-IN" sz="2400" dirty="0" smtClean="0"/>
              <a:t>अथर्ववेदे अस्ति- 'पश्य देवस्य काव्यं न ममार न जीर्यति' ।</a:t>
            </a:r>
            <a:endParaRPr lang="hi-IN" sz="2400" dirty="0" smtClean="0"/>
          </a:p>
          <a:p>
            <a:pPr>
              <a:lnSpc>
                <a:spcPct val="150000"/>
              </a:lnSpc>
            </a:pPr>
            <a:r>
              <a:rPr lang="sa-IN" sz="2400" dirty="0" smtClean="0"/>
              <a:t>११शताब्द्यां मुख्यरूपेण अलङ्कारशास्त्रस्य कृते काव्यशास्त्रस्य प्रयोगः सरस्वतीकण्ठाभरणकारेण भोजदेवेन कृतः ।</a:t>
            </a:r>
            <a:endParaRPr lang="hi-IN" sz="2400" dirty="0" smtClean="0"/>
          </a:p>
          <a:p>
            <a:pPr>
              <a:lnSpc>
                <a:spcPct val="150000"/>
              </a:lnSpc>
            </a:pPr>
            <a:r>
              <a:rPr lang="sa-IN" sz="2400" dirty="0" smtClean="0"/>
              <a:t>राजशेखरानुसारं चतुर्दशविद्यास्थानानि, पञ्चदशं विद्यास्थानं काव्यमिति । उक्तं च- 'सकलविद्यास्थानैकायतनं पञ्चदशं काव्यं विद्यास्थानम्'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a-IN" b="1" dirty="0" smtClean="0">
                <a:solidFill>
                  <a:srgbClr val="FF0000"/>
                </a:solidFill>
              </a:rPr>
              <a:t>किमर्थं साहित्यशास्त्रम् </a:t>
            </a:r>
            <a:r>
              <a:rPr lang="en-US" b="1" dirty="0" smtClean="0">
                <a:solidFill>
                  <a:srgbClr val="FF0000"/>
                </a:solidFill>
              </a:rPr>
              <a:t>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28700"/>
            <a:ext cx="5943600" cy="3600450"/>
          </a:xfrm>
        </p:spPr>
        <p:txBody>
          <a:bodyPr>
            <a:noAutofit/>
          </a:bodyPr>
          <a:lstStyle/>
          <a:p>
            <a:r>
              <a:rPr lang="sa-IN" sz="2000" dirty="0" smtClean="0"/>
              <a:t>हितेन सहितं 'सहितं' कथ्यते, तस्य (सहि</a:t>
            </a:r>
            <a:r>
              <a:rPr lang="hi-IN" sz="2000" dirty="0" smtClean="0"/>
              <a:t>त</a:t>
            </a:r>
            <a:r>
              <a:rPr lang="sa-IN" sz="2000" dirty="0" smtClean="0"/>
              <a:t>स्य) भावः साहित्यं कथ्यते </a:t>
            </a:r>
            <a:r>
              <a:rPr lang="hi-IN" sz="2000" dirty="0" smtClean="0"/>
              <a:t>।</a:t>
            </a:r>
          </a:p>
          <a:p>
            <a:r>
              <a:rPr lang="sa-IN" sz="2000" dirty="0" smtClean="0"/>
              <a:t>लोकहितं निहितं भवति तत् साहित्यम् उच्यते ।</a:t>
            </a:r>
            <a:endParaRPr lang="hi-IN" sz="2000" dirty="0" smtClean="0"/>
          </a:p>
          <a:p>
            <a:r>
              <a:rPr lang="en-US" sz="2000" dirty="0" smtClean="0"/>
              <a:t>“</a:t>
            </a:r>
            <a:r>
              <a:rPr lang="sa-IN" sz="2000" dirty="0" smtClean="0"/>
              <a:t>शब्दार्थौ सहितौ काव्यम्</a:t>
            </a:r>
            <a:r>
              <a:rPr lang="hi-IN" sz="2000" dirty="0" smtClean="0"/>
              <a:t>”।</a:t>
            </a:r>
          </a:p>
          <a:p>
            <a:pPr marL="539496" lvl="0" indent="-457200">
              <a:buFont typeface="+mj-lt"/>
              <a:buAutoNum type="arabicParenR"/>
            </a:pPr>
            <a:r>
              <a:rPr lang="sa-IN" sz="1800" dirty="0" smtClean="0"/>
              <a:t>११ शताब्द्यां अलङ्कारसर्वस्वकाररूय्यकस्य साहित्यमीमांसानामकः ग्रन्थः ।</a:t>
            </a:r>
            <a:endParaRPr lang="en-US" sz="1800" dirty="0" smtClean="0"/>
          </a:p>
          <a:p>
            <a:pPr marL="539496" lvl="0" indent="-457200">
              <a:buFont typeface="+mj-lt"/>
              <a:buAutoNum type="arabicParenR"/>
            </a:pPr>
            <a:r>
              <a:rPr lang="sa-IN" sz="1800" dirty="0" smtClean="0"/>
              <a:t>१४ शताब्द्यां विश्वनाथेन साहित्यदर्पणनामकः ग्रन्थः लिखितः ।</a:t>
            </a:r>
            <a:endParaRPr lang="en-US" sz="1800" dirty="0" smtClean="0"/>
          </a:p>
          <a:p>
            <a:r>
              <a:rPr lang="sa-IN" sz="2000" dirty="0" smtClean="0"/>
              <a:t>राजशेखरः </a:t>
            </a:r>
            <a:r>
              <a:rPr lang="hi-IN" sz="2000" dirty="0" smtClean="0"/>
              <a:t>- </a:t>
            </a:r>
            <a:r>
              <a:rPr lang="sa-IN" sz="2000" dirty="0" smtClean="0"/>
              <a:t>'पञ्चमी साहित्यविद्या' इति</a:t>
            </a:r>
            <a:r>
              <a:rPr lang="hi-IN" sz="2000" dirty="0" smtClean="0"/>
              <a:t>।</a:t>
            </a:r>
          </a:p>
          <a:p>
            <a:r>
              <a:rPr lang="sa-IN" sz="2000" dirty="0" smtClean="0"/>
              <a:t>कुन्तकः प्रदर्शयति यथा-</a:t>
            </a:r>
            <a:r>
              <a:rPr lang="hi-IN" sz="2000" dirty="0" smtClean="0"/>
              <a:t/>
            </a:r>
            <a:br>
              <a:rPr lang="hi-IN" sz="2000" dirty="0" smtClean="0"/>
            </a:br>
            <a:r>
              <a:rPr lang="hi-IN" sz="2000" dirty="0" smtClean="0"/>
              <a:t>  </a:t>
            </a:r>
            <a:r>
              <a:rPr lang="hi-IN" sz="1600" dirty="0" smtClean="0"/>
              <a:t>     </a:t>
            </a:r>
            <a:r>
              <a:rPr lang="sa-IN" sz="1600" dirty="0" smtClean="0"/>
              <a:t>साहित्यमनयोः शोभाशालितां प्रति काप्यसौ</a:t>
            </a:r>
            <a:r>
              <a:rPr lang="hi-IN" sz="1600" dirty="0" smtClean="0"/>
              <a:t>।</a:t>
            </a:r>
            <a:br>
              <a:rPr lang="hi-IN" sz="1600" dirty="0" smtClean="0"/>
            </a:br>
            <a:r>
              <a:rPr lang="hi-IN" sz="1600" dirty="0" smtClean="0"/>
              <a:t>       </a:t>
            </a:r>
            <a:r>
              <a:rPr lang="sa-IN" sz="1600" dirty="0" smtClean="0"/>
              <a:t>अन्यूनानतिरिक्तत्व-मनोहारिण्यवस्थितिः ।।</a:t>
            </a:r>
            <a:endParaRPr lang="sa-IN" sz="20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a-IN" b="1" dirty="0" smtClean="0">
                <a:solidFill>
                  <a:srgbClr val="FF0000"/>
                </a:solidFill>
              </a:rPr>
              <a:t>किमर्थं क्रियाकल्पः </a:t>
            </a:r>
            <a:r>
              <a:rPr lang="en-US" b="1" dirty="0" smtClean="0">
                <a:solidFill>
                  <a:srgbClr val="FF0000"/>
                </a:solidFill>
              </a:rPr>
              <a:t>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23950"/>
            <a:ext cx="6172200" cy="360045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sa-IN" sz="2400" dirty="0" smtClean="0"/>
              <a:t>कदाचिद् इदं नाम सर्वाधिकं प्राचीनम् अस्ति । </a:t>
            </a:r>
            <a:endParaRPr lang="hi-IN" sz="2400" dirty="0" smtClean="0"/>
          </a:p>
          <a:p>
            <a:pPr>
              <a:lnSpc>
                <a:spcPct val="150000"/>
              </a:lnSpc>
            </a:pPr>
            <a:r>
              <a:rPr lang="sa-IN" sz="2400" dirty="0" smtClean="0"/>
              <a:t>अस्य निर्देशः वात्सायनस्य कामसूत्रे चतुर्षष्ठिकलासु वर्तते । </a:t>
            </a:r>
            <a:endParaRPr lang="hi-IN" sz="2400" dirty="0" smtClean="0"/>
          </a:p>
          <a:p>
            <a:pPr>
              <a:lnSpc>
                <a:spcPct val="150000"/>
              </a:lnSpc>
            </a:pPr>
            <a:r>
              <a:rPr lang="sa-IN" sz="2400" dirty="0" smtClean="0"/>
              <a:t>ललितविस्तरनामके बौद्धग्रन्थेऽपि अस्य शब्दस्य प्रयोगः वर्तते। </a:t>
            </a:r>
            <a:endParaRPr lang="hi-IN" sz="2400" dirty="0" smtClean="0"/>
          </a:p>
          <a:p>
            <a:pPr>
              <a:lnSpc>
                <a:spcPct val="150000"/>
              </a:lnSpc>
            </a:pPr>
            <a:r>
              <a:rPr lang="sa-IN" sz="2400" dirty="0" smtClean="0"/>
              <a:t>टीकाकार-जयमङ्गलार्कस्य मतानुसारं 'क्रियाकल्प इति काव्यकरणविधिः काव्यालङ्कार' इत्यर्थः । </a:t>
            </a:r>
            <a:endParaRPr lang="hi-IN" sz="2400" dirty="0" smtClean="0"/>
          </a:p>
          <a:p>
            <a:pPr>
              <a:lnSpc>
                <a:spcPct val="150000"/>
              </a:lnSpc>
            </a:pPr>
            <a:r>
              <a:rPr lang="sa-IN" sz="2400" dirty="0" smtClean="0"/>
              <a:t>रामायणेऽपि 'क्रियाकल्पविद्' शब्दः प्रयुक्तः । (क्रियाकल्पविदश्चैव तथा काव्यविदो जनाः ।</a:t>
            </a:r>
            <a:r>
              <a:rPr lang="sa-IN" sz="1600" dirty="0" smtClean="0"/>
              <a:t> -उत्तरकाण्डः-९४/७)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a-IN" b="1" dirty="0" smtClean="0">
                <a:solidFill>
                  <a:srgbClr val="FF0000"/>
                </a:solidFill>
              </a:rPr>
              <a:t>कथं काव्यशास्त्रस्य उद्भवः 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23950"/>
            <a:ext cx="5943600" cy="3600450"/>
          </a:xfrm>
        </p:spPr>
        <p:txBody>
          <a:bodyPr>
            <a:normAutofit fontScale="92500" lnSpcReduction="10000"/>
          </a:bodyPr>
          <a:lstStyle/>
          <a:p>
            <a:r>
              <a:rPr lang="sa-IN" sz="2400" dirty="0" smtClean="0"/>
              <a:t>राजशेख</a:t>
            </a:r>
            <a:r>
              <a:rPr lang="hi-IN" sz="2400" dirty="0" smtClean="0"/>
              <a:t>रस्य </a:t>
            </a:r>
            <a:r>
              <a:rPr lang="sa-IN" sz="2400" dirty="0" smtClean="0"/>
              <a:t> काव्यमीमांसायाम् आख्यायिका </a:t>
            </a:r>
            <a:r>
              <a:rPr lang="hi-IN" sz="2400" dirty="0" smtClean="0"/>
              <a:t>।</a:t>
            </a:r>
          </a:p>
          <a:p>
            <a:r>
              <a:rPr lang="sa-IN" sz="2400" dirty="0" smtClean="0"/>
              <a:t>काव्यानां समीक्षकं शास्त्रं लक्षणकृतशास्त्रम् अलङ्कारशास्त्रं साहित्यशास्त्रं वा कथ्यते ।</a:t>
            </a:r>
            <a:endParaRPr lang="hi-IN" sz="2400" dirty="0" smtClean="0"/>
          </a:p>
          <a:p>
            <a:r>
              <a:rPr lang="sa-IN" sz="2400" dirty="0" smtClean="0"/>
              <a:t>काव्यशास्त्रे तेषां सर्वेषां तत्त्वानां निरूपणं भवति येषां तत्त्वानां काव्ये भावदृष्ट्या, सौन्दर्यदृष्ट्या, रचनादृष्ट्या च महत्त्वं भवति </a:t>
            </a:r>
            <a:endParaRPr lang="hi-IN" sz="2400" dirty="0" smtClean="0"/>
          </a:p>
          <a:p>
            <a:r>
              <a:rPr lang="sa-IN" sz="2400" dirty="0" smtClean="0"/>
              <a:t>एवं प्रकारेण अस्य शास्त्रस्य उद्भवः वैदिकसाहित्यात् जातः । यथा-</a:t>
            </a:r>
            <a:endParaRPr lang="en-US" sz="2400" dirty="0" smtClean="0"/>
          </a:p>
          <a:p>
            <a:pPr>
              <a:buNone/>
            </a:pPr>
            <a:r>
              <a:rPr lang="hi-IN" sz="2400" b="1" dirty="0" smtClean="0"/>
              <a:t>	</a:t>
            </a:r>
            <a:r>
              <a:rPr lang="sa-IN" sz="2400" dirty="0" smtClean="0"/>
              <a:t>द्वा सुपर्णा सयुजा सखाया समानं वृक्षं परिषस्वजाते ।</a:t>
            </a:r>
            <a:br>
              <a:rPr lang="sa-IN" sz="2400" dirty="0" smtClean="0"/>
            </a:br>
            <a:r>
              <a:rPr lang="sa-IN" sz="2400" dirty="0" smtClean="0"/>
              <a:t>तयोरन्यः पिप्पलं स्वाद्वत्ति अनश्नन्नन्यो </a:t>
            </a:r>
            <a:r>
              <a:rPr lang="sa-IN" sz="2200" dirty="0" smtClean="0"/>
              <a:t>अभिचाकशीति</a:t>
            </a:r>
            <a:r>
              <a:rPr lang="hi-IN" sz="2400" dirty="0" smtClean="0"/>
              <a:t>॥</a:t>
            </a:r>
            <a:endParaRPr 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72</TotalTime>
  <Words>377</Words>
  <Application>Microsoft Office PowerPoint</Application>
  <PresentationFormat>On-screen Show (16:9)</PresentationFormat>
  <Paragraphs>85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Solstice</vt:lpstr>
      <vt:lpstr>अलङ्कारशास्त्रस्य नामकरणम्, उद्भवः, विकासश्च</vt:lpstr>
      <vt:lpstr>अस्मिन् पाठे विचारबिन्दवः</vt:lpstr>
      <vt:lpstr>किं नाम शास्त्रम् ?</vt:lpstr>
      <vt:lpstr>किं नाम अलङ्कारशास्त्रम् ?</vt:lpstr>
      <vt:lpstr>किमर्थम् अलङ्कारशास्त्रम् ?</vt:lpstr>
      <vt:lpstr>किमर्थं काव्यशास्त्रम् ?</vt:lpstr>
      <vt:lpstr>किमर्थं साहित्यशास्त्रम् ?</vt:lpstr>
      <vt:lpstr>किमर्थं क्रियाकल्पः ?</vt:lpstr>
      <vt:lpstr>कथं काव्यशास्त्रस्य उद्भवः ?</vt:lpstr>
      <vt:lpstr>कथं काव्यशास्त्रस्य विकासः ?</vt:lpstr>
      <vt:lpstr>कथं काव्यशास्त्रस्य विकासः ?</vt:lpstr>
      <vt:lpstr>Slide 12</vt:lpstr>
      <vt:lpstr>सर्वेभ्यः धन्यवादाः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अलङ्कारशास्त्रस्य नामकरणम्, उद्भवः, विकासश्च</dc:title>
  <dc:creator>LENOVO</dc:creator>
  <cp:lastModifiedBy>LENOVO</cp:lastModifiedBy>
  <cp:revision>20</cp:revision>
  <dcterms:created xsi:type="dcterms:W3CDTF">2020-05-29T15:51:14Z</dcterms:created>
  <dcterms:modified xsi:type="dcterms:W3CDTF">2020-05-29T17:05:48Z</dcterms:modified>
</cp:coreProperties>
</file>