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74" r:id="rId6"/>
    <p:sldId id="275" r:id="rId7"/>
    <p:sldId id="276" r:id="rId8"/>
    <p:sldId id="277" r:id="rId9"/>
    <p:sldId id="260" r:id="rId10"/>
    <p:sldId id="278" r:id="rId11"/>
    <p:sldId id="261" r:id="rId12"/>
    <p:sldId id="279" r:id="rId13"/>
    <p:sldId id="280" r:id="rId14"/>
    <p:sldId id="281" r:id="rId15"/>
    <p:sldId id="263" r:id="rId16"/>
    <p:sldId id="264" r:id="rId17"/>
    <p:sldId id="266" r:id="rId18"/>
    <p:sldId id="267" r:id="rId19"/>
    <p:sldId id="282" r:id="rId20"/>
    <p:sldId id="283" r:id="rId21"/>
    <p:sldId id="268" r:id="rId22"/>
    <p:sldId id="284" r:id="rId23"/>
    <p:sldId id="273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D1AD55"/>
    <a:srgbClr val="FF7C80"/>
    <a:srgbClr val="FF66FF"/>
    <a:srgbClr val="FF0066"/>
    <a:srgbClr val="66ECFA"/>
    <a:srgbClr val="62F739"/>
    <a:srgbClr val="2B0509"/>
    <a:srgbClr val="2E2C4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7049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8077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3561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0916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8210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4486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8783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1137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0919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313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0070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66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2818865" y="2414396"/>
            <a:ext cx="6680917" cy="2696197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5400" b="1" dirty="0" smtClean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तेलुगुव्याकरणेन सह संस्कृतव्याकरणस्याभिसम्बन्धः</a:t>
            </a:r>
            <a:endParaRPr lang="en-IN" sz="5400" dirty="0">
              <a:solidFill>
                <a:srgbClr val="7030A0"/>
              </a:solidFill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4489588" y="4794068"/>
            <a:ext cx="2913746" cy="2063932"/>
          </a:xfrm>
          <a:prstGeom prst="doubleWav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a-IN" sz="2400" dirty="0" smtClean="0">
                <a:solidFill>
                  <a:srgbClr val="FF0066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प्रस्तोत्त्री</a:t>
            </a:r>
          </a:p>
          <a:p>
            <a:pPr algn="ctr"/>
            <a:r>
              <a:rPr lang="sa-IN" sz="2400" dirty="0" smtClean="0">
                <a:solidFill>
                  <a:srgbClr val="FF0066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विदुषी बोल्ला</a:t>
            </a:r>
          </a:p>
          <a:p>
            <a:pPr algn="ctr"/>
            <a:r>
              <a:rPr lang="sa-IN" sz="2400" dirty="0" smtClean="0">
                <a:solidFill>
                  <a:srgbClr val="FF0066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सहायिकाचार्य्या, व्याकरणविभागः, श्रीसोमनाथसंस्कृतविश्वविद्यालयः</a:t>
            </a:r>
            <a:endParaRPr lang="en-IN" sz="2400" dirty="0">
              <a:solidFill>
                <a:srgbClr val="FF0066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8193" cy="2305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55" y="16944"/>
            <a:ext cx="1341545" cy="22883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97481" y="1428750"/>
            <a:ext cx="5126182" cy="9848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4000" b="1" dirty="0" smtClean="0">
                <a:solidFill>
                  <a:sysClr val="windowText" lastClr="00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श्रीसोमनाथसंस्कृतविश्वविद्यालयः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2000" dirty="0" smtClean="0">
                <a:solidFill>
                  <a:sysClr val="windowText" lastClr="00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राजेन्द्रभुवन मार्गः, वेरावलम् – ३६२२६६ गीर सोमनाथः (गुजरातम्)</a:t>
            </a:r>
            <a:endParaRPr lang="en-US" sz="2000" dirty="0" smtClean="0">
              <a:solidFill>
                <a:sysClr val="windowText" lastClr="00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pic>
        <p:nvPicPr>
          <p:cNvPr id="11" name="Picture 2" descr="G:\Janaki\SSSU\Logo copy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5120" y="209551"/>
            <a:ext cx="923086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2830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922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167"/>
                                  </p:iterate>
                                  <p:childTnLst>
                                    <p:animMotion origin="layout" path="M 1.66667E-6 -1.85185E-6 L 1.66667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1.11111E-6 L 1.45833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1.11111E-6 L 1.45833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130" y="2635623"/>
            <a:ext cx="9614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a-IN" sz="4800" dirty="0" smtClean="0">
                <a:latin typeface="Kokila" panose="020B0604020202020204" pitchFamily="34" charset="0"/>
                <a:cs typeface="Kokila" panose="020B0604020202020204" pitchFamily="34" charset="0"/>
              </a:rPr>
              <a:t>श्रीचिन्नयसूरिणा विरचितं तेलुगुव्याकरणम् – बालव्याकरणमु इति नाम्ना प्रसिद्ध्यति। व्याकरणमिदं तेलुगुभाषायां विरचितं सूत्रात्मकरूपेण प्राप्यते।</a:t>
            </a:r>
            <a:endParaRPr lang="en-IN" sz="4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845859" y="1047216"/>
            <a:ext cx="4652683" cy="658906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400" dirty="0" smtClean="0">
                <a:latin typeface="Kokila" panose="020B0604020202020204" pitchFamily="34" charset="0"/>
                <a:cs typeface="Kokila" panose="020B0604020202020204" pitchFamily="34" charset="0"/>
              </a:rPr>
              <a:t>3. बालव्याकरणस्य परिचयः</a:t>
            </a:r>
            <a:endParaRPr lang="en-IN" sz="44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218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72384" y="103910"/>
            <a:ext cx="7693152" cy="1398493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 smtClean="0">
                <a:latin typeface="Kokila" panose="020B0604020202020204" pitchFamily="34" charset="0"/>
                <a:cs typeface="Kokila" panose="020B0604020202020204" pitchFamily="34" charset="0"/>
              </a:rPr>
              <a:t>4.</a:t>
            </a:r>
            <a:r>
              <a:rPr lang="sa-IN" sz="4400" dirty="0" smtClean="0">
                <a:latin typeface="Kokila" panose="020B0604020202020204" pitchFamily="34" charset="0"/>
                <a:cs typeface="Kokila" panose="020B0604020202020204" pitchFamily="34" charset="0"/>
              </a:rPr>
              <a:t> तेलुगुव्याकरणस्य ग्रन्थरचनायां संस्कृतव्याकरणस्य प्रभावः</a:t>
            </a:r>
            <a:endParaRPr lang="en-IN" sz="44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7294" y="1610420"/>
            <a:ext cx="77858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sa-IN" sz="3200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आन्ध्रशब्दचिन्तामणिः इति तेलुगुव्याकरणग्रन्थः सञ्ज्ञा-सन्धि-अजन्त-हलन्त-क्रियापरिच्छेदभेदेन विभक्तोऽस्ति। पाणिनीयशास्त्रपद्धत्यनुसार-मत्रापि अहोबलपण्डितीयमिति भाष्यमपि समुपलभ्यते। तत्त्रापि परिभाषा, सन्धिः, अजन्तशब्दाः, हलन्तशब्दाः, स्त्रीप्रत्ययाः, विभक्त्यर्थः, समासाः, तद्धितप्रत्ययाः, तिङन्ताः, कृदन्तप्रत्ययाः इति विभागाः सन्ति।</a:t>
            </a:r>
            <a:endParaRPr lang="en-IN" sz="32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528" y="4791625"/>
            <a:ext cx="7785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sa-IN" sz="3200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बालव्याकरणमिति तेलुगुव्याकरणग्रन्थः सञ्ज्ञा-सन्धि-तत्सम-कारक-समास-तद्धित-क्रिया-कृदन्त-प्रकीर्णनामभिः परिच्छिद्यते। ग्रन्थोऽयं चिन्तामणिग्रन्थादपि बृहद्वर्त्तते।</a:t>
            </a:r>
            <a:endParaRPr lang="en-IN" sz="32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659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7294" y="968190"/>
            <a:ext cx="7785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sa-IN" sz="32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तेलुगुव्याकरणे बालव्याकरणे आदौ वर्णपरिचयो प्रदत्तः।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sa-IN" sz="32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तेलुगुव्याकरणस्यापि आद्यग्रन्थः संस्कृते एवाऽस्ति।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sa-IN" sz="32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भाष्यपरम्पराऽपि दृश्यते – अहोबलपण्डितेन विरचितं भाष्यं फक्किकायुक्तञ्च मिलति।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sa-IN" sz="32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चिन्नयसूरिविरचिते बालव्याकरणे सिद्धान्तकौमुद्यनुसारं सूत्राणि, तदर्थः, तदुदाहरणानि च लिखितानि सन्ति।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sa-IN" sz="32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तेलुगुव्याकरणे प्राप्तहलन्तप्ररिच्छेदः सम्पूर्णतया संस्कृतमाश्रीयते। यतोहि तेलुगुभाषायां हलन्तशब्दाः न भवन्ति, किन्तु हलन्तपरिच्छेदे संस्कृतशब्दानामेव रूपप्रक्रिया प्रदर्शिता, यथा – वाक्, वणिक् इति।</a:t>
            </a:r>
          </a:p>
        </p:txBody>
      </p:sp>
    </p:spTree>
    <p:extLst>
      <p:ext uri="{BB962C8B-B14F-4D97-AF65-F5344CB8AC3E}">
        <p14:creationId xmlns="" xmlns:p14="http://schemas.microsoft.com/office/powerpoint/2010/main" val="18918025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8894" y="2065470"/>
            <a:ext cx="7785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a-IN" sz="3200" dirty="0" smtClean="0">
                <a:latin typeface="Kokila" panose="020B0604020202020204" pitchFamily="34" charset="0"/>
                <a:cs typeface="Kokila" panose="020B0604020202020204" pitchFamily="34" charset="0"/>
              </a:rPr>
              <a:t>श्रीनन्नयविरचितं व्याकरणशास्त्रं संस्कृते एवास्ति अत एव प्रायः संस्कृतव्याकरणसञ्ज्ञाः प्राप्यन्ते। </a:t>
            </a:r>
            <a:endParaRPr lang="en-IN" sz="32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401824" y="582171"/>
            <a:ext cx="5742432" cy="739587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3600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5. सञ्ज्ञाविधाने संस्कृतव्याकरणस्य प्रभावः </a:t>
            </a:r>
            <a:endParaRPr lang="en-IN" sz="36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3815824"/>
              </p:ext>
            </p:extLst>
          </p:nvPr>
        </p:nvGraphicFramePr>
        <p:xfrm>
          <a:off x="1715904" y="3752288"/>
          <a:ext cx="8128000" cy="2072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600"/>
                <a:gridCol w="1625600"/>
                <a:gridCol w="2045448"/>
                <a:gridCol w="1205752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सन्धिः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समासः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विभक्तिः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क्रिया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अच्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हल्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अव्ययम्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प्रथमादिविभक्तयः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अन्तस्थः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ऊष्माणः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भूतकालः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भविष्यकालः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वर्त्तमानकालः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कर्त्ता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कर्म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करणम्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समासनामानि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09208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7294" y="968190"/>
            <a:ext cx="7785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a-IN" sz="3200" dirty="0">
                <a:latin typeface="Kokila" panose="020B0604020202020204" pitchFamily="34" charset="0"/>
                <a:cs typeface="Kokila" panose="020B0604020202020204" pitchFamily="34" charset="0"/>
              </a:rPr>
              <a:t>तेलुगुभाषायाः स्वभावमाश्रित्य </a:t>
            </a:r>
            <a:r>
              <a:rPr lang="sa-IN" sz="3200" dirty="0" smtClean="0">
                <a:latin typeface="Kokila" panose="020B0604020202020204" pitchFamily="34" charset="0"/>
                <a:cs typeface="Kokila" panose="020B0604020202020204" pitchFamily="34" charset="0"/>
              </a:rPr>
              <a:t>काश्चन नूतनसञ्ज्ञाः अपि संस्कृतभाषयामेव दृश्यन्ते।</a:t>
            </a:r>
            <a:endParaRPr lang="en-IN" sz="32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5353961"/>
              </p:ext>
            </p:extLst>
          </p:nvPr>
        </p:nvGraphicFramePr>
        <p:xfrm>
          <a:off x="2731247" y="2610184"/>
          <a:ext cx="8128000" cy="1554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600"/>
                <a:gridCol w="1625600"/>
                <a:gridCol w="1682377"/>
                <a:gridCol w="1568823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वक्रः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वक्रतमः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सरलः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परुषः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स्थिरः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कलः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द्रुतप्रकृतिः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औपविभक्तिः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महत्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अमहत्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महती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उपकृतिः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परिणतिः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संवृतिः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तद्धर्मः</a:t>
                      </a:r>
                      <a:endParaRPr lang="en-IN" sz="28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35793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0" y="856320"/>
            <a:ext cx="9270609" cy="53175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3305907" y="2149989"/>
            <a:ext cx="6825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संस्कृतव्याकरणवत् प्रकृतिप्रत्ययाः भवन्ति, यथा रामुडु इत्यस्य सिद्धिप्रक्रियायाम्</a:t>
            </a:r>
            <a:endParaRPr lang="en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696050" y="1269679"/>
            <a:ext cx="6910989" cy="739587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3600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6. रूपनिष्पादनप्रक्रियायां संस्कृतव्याकरणस्य प्रभावः</a:t>
            </a:r>
            <a:endParaRPr lang="en-IN" sz="36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02265" y="3758954"/>
            <a:ext cx="2568388" cy="954741"/>
          </a:xfrm>
          <a:prstGeom prst="roundRect">
            <a:avLst/>
          </a:prstGeom>
          <a:solidFill>
            <a:srgbClr val="D1AD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0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राम </a:t>
            </a:r>
            <a:r>
              <a:rPr lang="en-IN" sz="40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+ </a:t>
            </a:r>
            <a:r>
              <a:rPr lang="sa-IN" sz="40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डु</a:t>
            </a:r>
            <a:endParaRPr lang="en-IN" sz="40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886559" y="3057772"/>
            <a:ext cx="5997388" cy="1655923"/>
          </a:xfrm>
          <a:prstGeom prst="cloud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2000" b="1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अत्र राम इति प्रातिपदिकम्, डुप्रत्ययश्च–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sa-IN" sz="2000" b="1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पुलिङ्गम्बगु महाद्वाचकम्बुनकु डुज्जगु (बा॰व्या॰)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sa-IN" sz="2000" b="1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महातस्सोर्डुज् अनितो भवेत्पुंसि (आ॰श॰चि॰)</a:t>
            </a:r>
          </a:p>
        </p:txBody>
      </p:sp>
    </p:spTree>
    <p:extLst>
      <p:ext uri="{BB962C8B-B14F-4D97-AF65-F5344CB8AC3E}">
        <p14:creationId xmlns="" xmlns:p14="http://schemas.microsoft.com/office/powerpoint/2010/main" val="1783522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5" y="77273"/>
            <a:ext cx="11410682" cy="6246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612" y="1010210"/>
            <a:ext cx="9771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संस्कृतव्याकरणशास्त्रे सिद्धिप्रक्रियायामष्टाध्याय्यां सर्वतः स्वस्वलिङ्गमाश्रित्य लक्ष्यानुसारञ्च सूत्राणि प्रवर्त्तन्ते, तथैव तेलुगुव्याकरणेऽपि दरीदृश्यते। यथा – रामुनिकि इत्यत्र</a:t>
            </a:r>
            <a:endParaRPr lang="en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11188" y="2442421"/>
            <a:ext cx="2433918" cy="551329"/>
          </a:xfrm>
          <a:prstGeom prst="ellipse">
            <a:avLst/>
          </a:prstGeom>
          <a:solidFill>
            <a:srgbClr val="D1AD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36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राम</a:t>
            </a:r>
            <a:r>
              <a:rPr lang="sa-IN" sz="36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ु</a:t>
            </a:r>
            <a:endParaRPr lang="en-IN" sz="36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0756" y="2050676"/>
            <a:ext cx="5486400" cy="1149724"/>
          </a:xfrm>
          <a:prstGeom prst="rect">
            <a:avLst/>
          </a:prstGeom>
          <a:solidFill>
            <a:srgbClr val="D1AD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24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राम इति प्रातिदिकात्,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a-IN" sz="24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पुल्लिङ्गम्बयि महाद्वाचकम्बयिन नामम्बु तुदियत्वम्बुन कुत्वम्बगु</a:t>
            </a:r>
            <a:endParaRPr lang="en-IN" sz="2400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66048" y="3485301"/>
            <a:ext cx="2814918" cy="551329"/>
          </a:xfrm>
          <a:prstGeom prst="ellipse">
            <a:avLst/>
          </a:prstGeom>
          <a:solidFill>
            <a:srgbClr val="D1AD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24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रामुनिकिनि/ रामुनुकुनु</a:t>
            </a:r>
            <a:endParaRPr lang="en-IN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8686" y="3265389"/>
            <a:ext cx="5486400" cy="1149724"/>
          </a:xfrm>
          <a:prstGeom prst="rect">
            <a:avLst/>
          </a:prstGeom>
          <a:solidFill>
            <a:srgbClr val="D1AD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a-IN" sz="24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डुमन्तबनकु द्वितीयाद्येकवचनम्बु वरम्बगुनप्पुडु निगागमम्बु सर्वत्र विभाषनगु</a:t>
            </a:r>
            <a:endParaRPr lang="en-IN" sz="2400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83978" y="4713461"/>
            <a:ext cx="2814918" cy="551329"/>
          </a:xfrm>
          <a:prstGeom prst="ellipse">
            <a:avLst/>
          </a:prstGeom>
          <a:solidFill>
            <a:srgbClr val="D1AD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24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रामुनिकि</a:t>
            </a:r>
            <a:endParaRPr lang="en-IN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6616" y="4493549"/>
            <a:ext cx="5486400" cy="1149724"/>
          </a:xfrm>
          <a:prstGeom prst="rect">
            <a:avLst/>
          </a:prstGeom>
          <a:solidFill>
            <a:srgbClr val="D1AD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a-IN" sz="2400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इकारम्बुमीदि कुनुवु क्रियाविभक्तुलु मीदि युत्वम्बुन कित्वम्बुगु</a:t>
            </a:r>
            <a:endParaRPr lang="en-IN" sz="2400" dirty="0" smtClean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955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84992" y="1"/>
            <a:ext cx="1131775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9906" y="298923"/>
            <a:ext cx="78216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-IN" sz="3000" b="1" dirty="0">
                <a:solidFill>
                  <a:schemeClr val="accent4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7</a:t>
            </a:r>
            <a:r>
              <a:rPr lang="sa-IN" sz="3000" b="1" dirty="0" smtClean="0">
                <a:solidFill>
                  <a:schemeClr val="accent4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 सूत्रेषु संस्कृतव्याकरणस्य प्रभावः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sa-IN" sz="3000" b="1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सूत्रपरम्परा संस्कृतव्याकरणादेव अनुसरति।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sa-IN" sz="3000" b="1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तेलुगुसूत्रेष्वपि सूत्रलक्षणमनुसृतम् – अल्पाक्षरत्वम्, असन्दिग्धत्वम्, सारवत्त्वम्, व्यापकार्थप्रकाशकत्वम्, अर्थविहीनशब्दराहित्यम्, विशुद्धसंरचनत्वञ्च।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sa-IN" sz="3000" b="1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श्रीनन्नयव्याकरणे महाभाष्यस्यानुसरणमपि दृश्यते, यथा – </a:t>
            </a:r>
            <a:r>
              <a:rPr lang="en-IN" sz="3000" b="1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‘</a:t>
            </a:r>
            <a:r>
              <a:rPr lang="sa-IN" sz="3000" b="1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सिद्धे शब्दार्थसम्बन्धे</a:t>
            </a:r>
            <a:r>
              <a:rPr lang="en-IN" sz="3000" b="1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’</a:t>
            </a:r>
            <a:r>
              <a:rPr lang="sa-IN" sz="3000" b="1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इत्यस्यार्थं प्रतिपादयल्लिखितं सूत्रमस्ति – सिद्धिः लोकाद्दृश्या इति।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sa-IN" sz="3000" b="1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अस्त्यप्रयुक्ताः सन्ति शब्दाः..... इति मनसि निधाय विरचितं सूत्रमस्ति – संस्कारार्थो नियमः इति।</a:t>
            </a:r>
            <a:endParaRPr lang="en-IN" sz="30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endParaRPr lang="en-IN" sz="3000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345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t="1" r="1667" b="478"/>
          <a:stretch/>
        </p:blipFill>
        <p:spPr>
          <a:xfrm>
            <a:off x="829993" y="844475"/>
            <a:ext cx="10592973" cy="585216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6294125"/>
              </p:ext>
            </p:extLst>
          </p:nvPr>
        </p:nvGraphicFramePr>
        <p:xfrm>
          <a:off x="1954902" y="2131607"/>
          <a:ext cx="8128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संस्कृतसूत्राणि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श्रीनन्नयभट्टविरचितसूत्राणि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कर्मप्रवचीनयुक्ते द्वितीया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कर्मप्रवचनीयके कूर्चिः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सह युक्तेऽप्रधाने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तोऽसहार्थे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टासः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विभाषा गुणेऽस्त्रियाम्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पट्टिति तु पञ्चमी गुणे हेतौ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अन्यारादितरर्थेदिच्छब्दाञ्चूत्तर॰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कण्टेऽन्यारादादेः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यतश्च निर्धारणम्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लोपल निर्धारणोद्भवा षष्ठी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षष्ठी शेषे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यौक्क च शेषे षष्ठी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निमित्तात्कर्मयोगे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विषयनिमित्तादिजातदैवाऽन्या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7666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2882917"/>
              </p:ext>
            </p:extLst>
          </p:nvPr>
        </p:nvGraphicFramePr>
        <p:xfrm>
          <a:off x="941294" y="517960"/>
          <a:ext cx="1036768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3841"/>
                <a:gridCol w="5183841"/>
              </a:tblGrid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श्रीनन्नयभट्टकृतसंस्कृतसूत्राणि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श्रीचिन्नयसूरिकृततेलुगुसूत्राणि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द्रुताभ्यो नः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नकारम्बु द्रुतम्बु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क्वार्थैतो न भवेत्सदा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क्वार्थम्बैन यत्तुनकु सन्धिलेदु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विकृतिशब्दात्परतस्संस्कृतिकानां भवन्ति गसडदवाः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तेनुगुलमीदि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सांस्कृतिक परुषम्बुलकु गसडदवलु रावु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द्रुतस्य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सर्वत्र लुक्समानेषु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समासम्बुन द्रुतम्बुनकु लोपम्बगु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परुषाणां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गसडदवास्स्युः पदाद्द्वन्द्वे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द्वन्द्वेम्बुनं बदम्बुपयि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परुषमूलकु गसडदव लगु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नलडादैरन्तरुतश्च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अच्चिकम्बुल बदमध्यम्बुलु नलडरल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युत्वम्बुनकु लोपम्बु बहुलम्बुगा नगु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अन्येषाञ्च प्रयोगमहितानाम्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लाति यच्चुनकुसहित मौकानोकचो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नुडि नडुमलोपम्बुगानम्बडियौडि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स्त्रीपलुजडान्विनान्ये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महादाख्यास्तद्विशेषणानीहा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स्त्रीतिर्यग्जड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भिन्नम्बुलुनु वानिविशेषणम्बुलुनु महात्तुलनम्बडुनु तत्स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90134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Horizontal Scroll 5"/>
          <p:cNvSpPr/>
          <p:nvPr/>
        </p:nvSpPr>
        <p:spPr>
          <a:xfrm>
            <a:off x="645460" y="965915"/>
            <a:ext cx="10636622" cy="428866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a-IN" sz="2800" b="1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दैवीवाग्रूपेण राराजते संस्कृतभाषा। प्रायशः सर्वासां भारतीयभाषाणां जननीरूपेणाऽपि चकास्ति लोके। विश्वस्मिन् विश्वे सर्वाङ्गपूर्णेयं भाषा अन्याः भाषाः पोषयन्ती प्रथिताऽस्ति। परिष्कृतायाः अस्याः प्रकृष्टोपकारकं त्रिमुनेः व्याकरणशास्त्रं प्रकृतिप्रत्यय-तत्तदर्थविभाग-तत्तदर्थान्वयविभागबोधकत्वेन निखिलेऽस्मिन् लोके देदीप्यते। </a:t>
            </a:r>
          </a:p>
          <a:p>
            <a:pPr algn="just"/>
            <a:r>
              <a:rPr lang="sa-IN" sz="2800" b="1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तथैव उत्तरभारते हिन्दी-बाङ्ग्ला-पञ्जाबी-मराठीभाषाः, दक्षिणभारते च तमिल-तेलुगु-मलयालमप्रभृतयः बह्व्यः भाषाः लोकभाषात्वेन व्यवह्रियमाणाः वर्त्तन्ते। शोधपत्त्रेऽस्मिन्</a:t>
            </a:r>
            <a:r>
              <a:rPr lang="sa-IN" sz="28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sa-IN" sz="2800" b="1" dirty="0" smtClean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आन्ध्रदेशीयस्थतेलुगुभाषाव्याकरणेन सह संस्कृतव्याकरणस्याभिसम्बन्धः अनुसन्धीयते। </a:t>
            </a:r>
            <a:endParaRPr lang="en-IN" sz="3200" b="1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4693023" y="363070"/>
            <a:ext cx="2407023" cy="699247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36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पस्पशा</a:t>
            </a:r>
            <a:endParaRPr lang="en-IN" sz="36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7367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6069191"/>
              </p:ext>
            </p:extLst>
          </p:nvPr>
        </p:nvGraphicFramePr>
        <p:xfrm>
          <a:off x="766482" y="1378572"/>
          <a:ext cx="103676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3841"/>
                <a:gridCol w="5183841"/>
              </a:tblGrid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संस्कृतव्याकरणम्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श्रीचिन्नयसूरिकृततेलुगुसूत्राणि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प्रातिपदिकार्थलिङ्गपरिमाणवचनमात्रे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 प्रथमा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प्रातिपदिकसम्बोधनोक्तार्थम्बुलं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प्रथम यगु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क्रियासिद्ध्यै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प्रकृष्टोपकारकं करणसञ्ज्ञं स्यात् (कौ॰)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क्रियासिद्धिं प्रकृष्टोपकारकम्बु करणम्बु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गतिबुद्धिप्रत्यवसानार्थशब्दकर्माकर्म॰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गतिबुद्धिप्रत्यवसानार्थशब्दकर्माकर्मकम्बुलक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प्रेरणम्बुनं कर्त्तयगुनदि प्रेरणम्बुनं कर्मम्बगु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धातोः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धातवुनकु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वर्त्तमाने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लट्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वर्त्तमानम्बुन लट्टगु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परोक्षे</a:t>
                      </a:r>
                      <a:r>
                        <a:rPr lang="sa-IN" sz="280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लिट्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80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भूतम्बुन लिट्टगु</a:t>
                      </a:r>
                      <a:endParaRPr lang="en-IN" sz="28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8560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17929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1942" y="1149952"/>
            <a:ext cx="9488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a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कुत्रचित् पाणिनीयसूत्राणामनपायोजनादिकं कृत्वा श्रीचिन्नयसूरिणा तेलुगुसूत्राणि लिखितानि, यथा – अपाय भय जुगुप्सा पराजय प्रमाद ग्रहण भवन त्राण विरामन्तर्धि वारणम्बु लेद्दाननगु दानिकि वलन वर्णकम्बगु (का॰9)</a:t>
            </a:r>
            <a:endParaRPr lang="en-IN" sz="36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0375911"/>
              </p:ext>
            </p:extLst>
          </p:nvPr>
        </p:nvGraphicFramePr>
        <p:xfrm>
          <a:off x="1922928" y="2836756"/>
          <a:ext cx="831028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047"/>
                <a:gridCol w="3327236"/>
              </a:tblGrid>
              <a:tr h="370840"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ध्रुवमपायेऽपादानम्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अपायशब्दः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भीत्रार्थानां भयहेतुः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भय-</a:t>
                      </a:r>
                      <a:r>
                        <a:rPr lang="sa-IN" sz="2400" b="1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त्राणशब्दौ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पराजेरसोढः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पराजयशब्दः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वारणार्थानामीप्सितः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वारणशब्दः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अन्तर्धौ येन दर्शनमिच्छति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अन्तर्धिशब्दः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भुवः प्रभवः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भवनशब्दः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जुगुप्साविरामप्रमादार्थानामुपसङ्ख्यानम्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24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जुगुप्सा-विराम-प्रमादशब्दाः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725440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17929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1942" y="1149952"/>
            <a:ext cx="9488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a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तेलुगुव्याकरणेऽपि संस्कृतव्याकरणस्य बाध्यबाधकविचारः अनुसृतः।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a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संस्कृतव्याकरणस्य पारिभाषिकशब्दाः तेलुगुव्याकरणेऽपि दृश्यन्ते, यथा –</a:t>
            </a:r>
            <a:r>
              <a:rPr lang="sa-IN" sz="36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sa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प्रथमेतरविभक्तिविधि निरवकाशम्बुगावुन दीनिनि बाधिञ्चेदिति अत्रस्थनिरवकाशपदं पारिभाषिकमस्ति।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8046749"/>
              </p:ext>
            </p:extLst>
          </p:nvPr>
        </p:nvGraphicFramePr>
        <p:xfrm>
          <a:off x="1763059" y="3458276"/>
          <a:ext cx="8128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sa-IN" sz="3200" b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कृताकृतप्रसङ्गि</a:t>
                      </a:r>
                      <a:r>
                        <a:rPr lang="sa-IN" sz="3200" b="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नित्यम्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3200" b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कृताकृतप्रसङ्गि</a:t>
                      </a:r>
                      <a:r>
                        <a:rPr lang="sa-IN" sz="3200" b="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नित्यम्बुनबडु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a-IN" sz="3200" b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पूर्वापरनित्यान्तरङ्गापवादानामुत्तरो॰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-IN" sz="3200" b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परसूत्रमु</a:t>
                      </a:r>
                      <a:r>
                        <a:rPr lang="sa-IN" sz="3200" b="0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वच्चुनुगानि पूर्वसूत्रमु रादनि व्याकरणसम्प्रदायमु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57935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992" y="1380008"/>
            <a:ext cx="6091310" cy="50342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b="1" dirty="0" smtClean="0">
                <a:latin typeface="Kokila" panose="020B0604020202020204" pitchFamily="34" charset="0"/>
                <a:cs typeface="Kokila" panose="020B0604020202020204" pitchFamily="34" charset="0"/>
              </a:rPr>
              <a:t>‘</a:t>
            </a:r>
            <a:r>
              <a:rPr lang="sa-IN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इदमन्धतमः कृत्स्नं॰</a:t>
            </a:r>
            <a:r>
              <a:rPr lang="en-IN" b="1" dirty="0" smtClean="0">
                <a:latin typeface="Kokila" panose="020B0604020202020204" pitchFamily="34" charset="0"/>
                <a:cs typeface="Kokila" panose="020B0604020202020204" pitchFamily="34" charset="0"/>
              </a:rPr>
              <a:t>’</a:t>
            </a:r>
            <a:r>
              <a:rPr lang="sa-IN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इति दण्डिवचनात्, </a:t>
            </a:r>
            <a:r>
              <a:rPr lang="en-IN" b="1" dirty="0" smtClean="0">
                <a:latin typeface="Kokila" panose="020B0604020202020204" pitchFamily="34" charset="0"/>
                <a:cs typeface="Kokila" panose="020B0604020202020204" pitchFamily="34" charset="0"/>
              </a:rPr>
              <a:t>‘</a:t>
            </a:r>
            <a:r>
              <a:rPr lang="sa-IN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काणादं पाणिनीयञ्च सर्वशास्त्रोपकारकमि</a:t>
            </a:r>
            <a:r>
              <a:rPr lang="en-IN" b="1" dirty="0" smtClean="0">
                <a:latin typeface="Kokila" panose="020B0604020202020204" pitchFamily="34" charset="0"/>
                <a:cs typeface="Kokila" panose="020B0604020202020204" pitchFamily="34" charset="0"/>
              </a:rPr>
              <a:t>’</a:t>
            </a:r>
            <a:r>
              <a:rPr lang="sa-IN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त्यभियुक्तोक्त्या संस्कृत-व्याकरणस्य सर्वशास्त्रोपकारकत्वं निश्चप्रचमेव। एवञ्च संस्कृतव्याकरणं ज्ञानराशेर्भगवतो वेदस्य वै मुखं स्मृतम्। अत एव भारतीयाध्ययनपरम्परायां संस्कृतव्याकरणं प्राधान्येन वरीवर्त्ति। ईदृग्व्याकरणस्याभिसम्बन्धः आभारते  सर्वाभिः भाषाभिः सह वर्त्तते इति नास्त्यतिशयोक्तिः। स एव सम्बन्धः अस्मिन् शोधपत्त्रे प्रकाशितो मया। तत्त्र संस्कृतव्याकरणस्य प्रभावः मुख्यतया दाक्षिणात्यतेलुगुभाषायाः व्याकरणस्य ग्रन्थरचनायाम्, सञ्ज्ञाविधाने, रूपनिष्पादनप्रक्रियायाम्, सूत्रसंरचनायाञ्च दरीदृश्यत इति प्रतिपादितम्। इतोऽप्यसौ विषयोऽनुसन्धेयः।</a:t>
            </a:r>
            <a:endParaRPr lang="en-IN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34885" y="188258"/>
            <a:ext cx="2490873" cy="874059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5400" b="1" dirty="0">
                <a:latin typeface="Kokila" panose="020B0604020202020204" pitchFamily="34" charset="0"/>
                <a:cs typeface="Kokila" panose="020B0604020202020204" pitchFamily="34" charset="0"/>
              </a:rPr>
              <a:t>निष्कर्षः </a:t>
            </a:r>
            <a:endParaRPr lang="en-IN" sz="54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1" y="226081"/>
            <a:ext cx="2294800" cy="995081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</p:spPr>
      </p:pic>
    </p:spTree>
    <p:extLst>
      <p:ext uri="{BB962C8B-B14F-4D97-AF65-F5344CB8AC3E}">
        <p14:creationId xmlns="" xmlns:p14="http://schemas.microsoft.com/office/powerpoint/2010/main" val="2173711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0" y="942536"/>
            <a:ext cx="7512148" cy="52472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21675" y="1927274"/>
            <a:ext cx="3362178" cy="317929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8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॥धन्यवादाः॥</a:t>
            </a:r>
            <a:endParaRPr lang="en-IN" sz="4800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006" y="1129081"/>
            <a:ext cx="2667000" cy="4775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31130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Callout 17"/>
          <p:cNvSpPr/>
          <p:nvPr/>
        </p:nvSpPr>
        <p:spPr>
          <a:xfrm>
            <a:off x="85485" y="2368007"/>
            <a:ext cx="4435715" cy="2311570"/>
          </a:xfrm>
          <a:prstGeom prst="rightArrowCallout">
            <a:avLst/>
          </a:prstGeom>
          <a:blipFill>
            <a:blip r:embed="rId3" cstate="screen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400" dirty="0" smtClean="0">
                <a:solidFill>
                  <a:srgbClr val="FF0066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तदेवानुसृत्य </a:t>
            </a:r>
            <a:r>
              <a:rPr lang="sa-IN" sz="4400" dirty="0">
                <a:solidFill>
                  <a:srgbClr val="FF0066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निम्नलिखिताः अंशाः विमृश्यन्ते -</a:t>
            </a:r>
            <a:endParaRPr lang="en-IN" sz="4400" dirty="0">
              <a:solidFill>
                <a:srgbClr val="FF0066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754416"/>
              </p:ext>
            </p:extLst>
          </p:nvPr>
        </p:nvGraphicFramePr>
        <p:xfrm>
          <a:off x="4521200" y="1109471"/>
          <a:ext cx="7467600" cy="529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096"/>
                <a:gridCol w="3905504"/>
              </a:tblGrid>
              <a:tr h="1246632"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1. </a:t>
                      </a:r>
                      <a:r>
                        <a:rPr lang="sa-IN" sz="32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तेलुगुव्याकरणपरम्परा</a:t>
                      </a:r>
                      <a:endParaRPr lang="en-IN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2. </a:t>
                      </a:r>
                      <a:r>
                        <a:rPr lang="sa-IN" sz="32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आन्ध्रशब्दचिन्तामणेः परिचयः</a:t>
                      </a:r>
                      <a:endParaRPr lang="en-IN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46632">
                <a:tc>
                  <a:txBody>
                    <a:bodyPr/>
                    <a:lstStyle/>
                    <a:p>
                      <a:pPr algn="ctr"/>
                      <a:r>
                        <a:rPr lang="sa-IN" sz="32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3. बालव्याकरणस्य परिचयः</a:t>
                      </a:r>
                      <a:endParaRPr lang="en-IN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4.</a:t>
                      </a:r>
                      <a:r>
                        <a:rPr lang="sa-IN" sz="32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तेलुगुव्याकरणस्य ग्रन्थरचनायां संस्कृतव्याकरणस्य प्रभावः</a:t>
                      </a:r>
                      <a:endParaRPr lang="en-IN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46632">
                <a:tc>
                  <a:txBody>
                    <a:bodyPr/>
                    <a:lstStyle/>
                    <a:p>
                      <a:pPr algn="ctr"/>
                      <a:r>
                        <a:rPr lang="sa-IN" sz="32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5. सञ्ज्ञाविधाने संस्कृतव्याकरणस्य प्रभावः</a:t>
                      </a:r>
                      <a:endParaRPr lang="en-IN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a-IN" sz="32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6. रूपनिष्पादनप्रक्रियायां</a:t>
                      </a:r>
                      <a:r>
                        <a:rPr lang="sa-IN" sz="3200" b="1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sa-IN" sz="32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संस्कृतव्याकरणस्य प्रभावः</a:t>
                      </a:r>
                      <a:endParaRPr lang="en-IN" sz="3200" b="1" dirty="0" smtClean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46632">
                <a:tc>
                  <a:txBody>
                    <a:bodyPr/>
                    <a:lstStyle/>
                    <a:p>
                      <a:pPr algn="ctr"/>
                      <a:r>
                        <a:rPr lang="sa-IN" sz="32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7. सूत्रेषु</a:t>
                      </a:r>
                      <a:r>
                        <a:rPr lang="sa-IN" sz="3200" b="1" baseline="0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सं</a:t>
                      </a:r>
                      <a:r>
                        <a:rPr lang="sa-IN" sz="32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स्कृतव्याकरणस्य प्रभावः</a:t>
                      </a:r>
                      <a:endParaRPr lang="en-IN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-IN" sz="3200" b="1" dirty="0" smtClean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8. निष्कर्षः</a:t>
                      </a:r>
                      <a:endParaRPr lang="en-IN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9046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2" name="Rectangle 1"/>
          <p:cNvSpPr/>
          <p:nvPr/>
        </p:nvSpPr>
        <p:spPr>
          <a:xfrm>
            <a:off x="699247" y="353710"/>
            <a:ext cx="1060972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Aft>
                <a:spcPts val="0"/>
              </a:spcAft>
              <a:buAutoNum type="arabicPeriod"/>
            </a:pPr>
            <a:r>
              <a:rPr lang="sa-IN" sz="4000" b="1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तेलुगुव्याकरणपरम्परा    </a:t>
            </a:r>
            <a:r>
              <a:rPr lang="sa-IN" sz="3200" b="1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                                                         </a:t>
            </a:r>
            <a:endParaRPr lang="en-IN" sz="3200" dirty="0" smtClean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</a:t>
            </a:r>
            <a:endParaRPr lang="sa-IN" sz="3200" dirty="0" smtClean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sa-IN" sz="3200" dirty="0" smtClean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sa-IN" sz="3200" dirty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</a:t>
            </a:r>
            <a:r>
              <a:rPr lang="sa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	आन्ध्रव्याकरणं स्वरूपभेदात् पञ्चधा विभज्यते।</a:t>
            </a:r>
          </a:p>
          <a:p>
            <a:pPr algn="just">
              <a:spcAft>
                <a:spcPts val="0"/>
              </a:spcAft>
            </a:pPr>
            <a:r>
              <a:rPr lang="sa-IN" sz="3200" dirty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</a:t>
            </a:r>
            <a:r>
              <a:rPr lang="sa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	</a:t>
            </a:r>
            <a:r>
              <a:rPr lang="sa-IN" sz="3200" dirty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क. प्रथमजातिग्रन्थाः</a:t>
            </a:r>
          </a:p>
          <a:p>
            <a:pPr algn="just">
              <a:spcAft>
                <a:spcPts val="0"/>
              </a:spcAft>
            </a:pPr>
            <a:r>
              <a:rPr lang="sa-IN" sz="3200" dirty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			ख. द्वितीयजातिग्रन्थाः</a:t>
            </a:r>
          </a:p>
          <a:p>
            <a:pPr algn="just">
              <a:spcAft>
                <a:spcPts val="0"/>
              </a:spcAft>
            </a:pPr>
            <a:r>
              <a:rPr lang="sa-IN" sz="3200" dirty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			ग. तृतीयजातिग्रन्थाः</a:t>
            </a:r>
          </a:p>
          <a:p>
            <a:pPr algn="just">
              <a:spcAft>
                <a:spcPts val="0"/>
              </a:spcAft>
            </a:pPr>
            <a:r>
              <a:rPr lang="sa-IN" sz="3200" dirty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			घ. चतुर्थजातिग्रन्थाः</a:t>
            </a:r>
          </a:p>
          <a:p>
            <a:pPr algn="just">
              <a:spcAft>
                <a:spcPts val="0"/>
              </a:spcAft>
            </a:pPr>
            <a:r>
              <a:rPr lang="sa-IN" sz="3200" dirty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			ङ. पञ्चमजातिग्रन्थाः</a:t>
            </a:r>
          </a:p>
        </p:txBody>
      </p:sp>
    </p:spTree>
    <p:extLst>
      <p:ext uri="{BB962C8B-B14F-4D97-AF65-F5344CB8AC3E}">
        <p14:creationId xmlns="" xmlns:p14="http://schemas.microsoft.com/office/powerpoint/2010/main" val="26366212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7193" y="367158"/>
            <a:ext cx="377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Aft>
                <a:spcPts val="0"/>
              </a:spcAft>
              <a:buAutoNum type="hindiAlpha1Period"/>
            </a:pPr>
            <a:r>
              <a:rPr lang="sa-IN" sz="36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प्रथमजातिग्रन्थाः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220396"/>
              </p:ext>
            </p:extLst>
          </p:nvPr>
        </p:nvGraphicFramePr>
        <p:xfrm>
          <a:off x="4800972" y="1077983"/>
          <a:ext cx="6368678" cy="54926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84339"/>
                <a:gridCol w="3184339"/>
              </a:tblGrid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ग्रन्थः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ग्रन्थकारः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आन्ध्रशब्दचिन्तामणिः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श्रीनन्नयभट्टः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बालसरस्वतीयम्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श्रीचिन्नसीतारामस्वामी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अप्पकवीयम्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a-IN" sz="2400" dirty="0" smtClean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अहोबलपण्डितीयम्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अहोबलपण्डितः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कविजनाञ्जनम्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किम्पूरि नरसराजः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चिन्तामणिविषयपरिशोधनम्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श्रीचिन्नसीतारामस्वामी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460983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नन्नयाथर्वणकारिकावली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नारायणशास्त्री</a:t>
                      </a:r>
                    </a:p>
                  </a:txBody>
                  <a:tcPr/>
                </a:tc>
              </a:tr>
              <a:tr h="459619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विकृतिविवेकमु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अथर्वणः</a:t>
                      </a:r>
                    </a:p>
                  </a:txBody>
                  <a:tcPr/>
                </a:tc>
              </a:tr>
              <a:tr h="430306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आन्ध्रकौमुदी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लक्ष्मीनरसिंहाचार्यः</a:t>
                      </a:r>
                    </a:p>
                  </a:txBody>
                  <a:tcPr/>
                </a:tc>
              </a:tr>
              <a:tr h="336176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हरिकारिका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कृष्णमूर्त्तिशास्त्री</a:t>
                      </a:r>
                    </a:p>
                  </a:txBody>
                  <a:tcPr/>
                </a:tc>
              </a:tr>
              <a:tr h="400722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सूत्रान्ध्रव्याकरणमु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चिन्नयसूरिः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Horizontal Scroll 4"/>
          <p:cNvSpPr/>
          <p:nvPr/>
        </p:nvSpPr>
        <p:spPr>
          <a:xfrm rot="18251276">
            <a:off x="-47066" y="2218765"/>
            <a:ext cx="5331760" cy="230617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28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संस्कृतभाषायां गद्यात्मके सूत्रात्मके वा लिखिताः ग्रन्थाः, अपि चैतेषां विवरणात्मकग्रन्थाश्च आगच्छन्ति।</a:t>
            </a:r>
            <a:endParaRPr lang="en-IN" sz="28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0867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7193" y="367158"/>
            <a:ext cx="377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a-IN" sz="36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ख. द्वितीयजातिग्रन्थाः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5305155"/>
              </p:ext>
            </p:extLst>
          </p:nvPr>
        </p:nvGraphicFramePr>
        <p:xfrm>
          <a:off x="4868207" y="1588971"/>
          <a:ext cx="6368678" cy="41210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84339"/>
                <a:gridCol w="3184339"/>
              </a:tblGrid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ग्रन्थः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ग्रन्थकारः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आन्ध्रभाषाभूषणमु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गणपवरवु</a:t>
                      </a:r>
                      <a:r>
                        <a:rPr lang="sa-IN" sz="2400" baseline="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वेङ्कटकविः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काव्यालङ्कारचूडामणि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विन्नकोट पेद्दन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कविलोकचिन्तामणि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वेल्लङ्कि</a:t>
                      </a:r>
                      <a:r>
                        <a:rPr lang="sa-IN" sz="2400" baseline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तातम्भट्टु</a:t>
                      </a:r>
                      <a:endParaRPr lang="sa-IN" sz="2400" dirty="0" smtClean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कविजनसञ्जीवनी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मुद्दराजु रामन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सर्वलक्षणसारसङ्ग्रमु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कूचिमंचि</a:t>
                      </a:r>
                      <a:r>
                        <a:rPr lang="sa-IN" sz="2400" baseline="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तिम्मकविः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आन्ध्रकौमुदी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गणपवरवु वेङ्कटकविः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460983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आनन्दरङ्गराट् छन्दमु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कस्तूरिरंगकविः</a:t>
                      </a:r>
                    </a:p>
                  </a:txBody>
                  <a:tcPr/>
                </a:tc>
              </a:tr>
              <a:tr h="459619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कविसंलयविच्छेदमु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सूरकविः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Horizontal Scroll 4"/>
          <p:cNvSpPr/>
          <p:nvPr/>
        </p:nvSpPr>
        <p:spPr>
          <a:xfrm rot="18251276">
            <a:off x="-47066" y="2218765"/>
            <a:ext cx="5331760" cy="230617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28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तेलुगुभाषायां छन्दोनिबन्द्धाः श्लोकात्मिकाः ग्रन्थविशेषाः। </a:t>
            </a:r>
            <a:endParaRPr lang="en-IN" sz="28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5932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358" y="1308452"/>
            <a:ext cx="377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a-IN" sz="36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ग. तृतीयजातिग्रन्थाः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9784836"/>
              </p:ext>
            </p:extLst>
          </p:nvPr>
        </p:nvGraphicFramePr>
        <p:xfrm>
          <a:off x="4800972" y="2514600"/>
          <a:ext cx="6368678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84339"/>
                <a:gridCol w="3184339"/>
              </a:tblGrid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ग्रन्थः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ग्रन्थकारः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बालव्याकरणमु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चिन्नयसूरि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प्रौढव्याकरणमु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श्रीबहुजनपल्लिसीतारामाचार्युलु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</a:tr>
              <a:tr h="350737"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बालव्याकरणगुप्तार्थप्रणालिका</a:t>
                      </a:r>
                      <a:endParaRPr lang="en-IN" sz="24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-IN" sz="2400" dirty="0" smtClean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कल्लूरि वेङ्कटरामशास्त्री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Horizontal Scroll 4"/>
          <p:cNvSpPr/>
          <p:nvPr/>
        </p:nvSpPr>
        <p:spPr>
          <a:xfrm rot="18251276">
            <a:off x="-47066" y="2218765"/>
            <a:ext cx="5331760" cy="230617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28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तेलुगुभाषायामेव सूत्रगद्यप्रणाल्यां विरचिताः ग्रन्थविशेषाः। </a:t>
            </a:r>
            <a:endParaRPr lang="en-IN" sz="28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3088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4287" y="1026064"/>
            <a:ext cx="377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a-IN" sz="36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घ. चतुर्थजातिग्रन्थाः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860240" y="1707778"/>
            <a:ext cx="5331760" cy="139849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28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आङ्ग्लभाषायां विरचिताः ग्रन्थविशेषाः। </a:t>
            </a:r>
            <a:endParaRPr lang="en-IN" sz="28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969" y="3106272"/>
            <a:ext cx="377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a-IN" sz="36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ङ. पञ्चमजातिग्रन्थाः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0" y="3691047"/>
            <a:ext cx="5331760" cy="139849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28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कालेन विपरिणतिंप्राप्ताः द्राविडभाषाज्ञानमूलकाः ग्रन्थविशेषाः। </a:t>
            </a:r>
            <a:endParaRPr lang="en-IN" sz="28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2178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583641" y="1731856"/>
            <a:ext cx="4921624" cy="645458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>
                <a:latin typeface="Kokila" panose="020B0604020202020204" pitchFamily="34" charset="0"/>
                <a:cs typeface="Kokila" panose="020B0604020202020204" pitchFamily="34" charset="0"/>
              </a:rPr>
              <a:t>2. </a:t>
            </a:r>
            <a:r>
              <a:rPr lang="sa-IN" sz="4000" dirty="0" smtClean="0">
                <a:latin typeface="Kokila" panose="020B0604020202020204" pitchFamily="34" charset="0"/>
                <a:cs typeface="Kokila" panose="020B0604020202020204" pitchFamily="34" charset="0"/>
              </a:rPr>
              <a:t>आन्ध्रशब्दचिन्तामणेः परिचयः</a:t>
            </a:r>
            <a:endParaRPr lang="en-IN" sz="4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7130" y="2771158"/>
            <a:ext cx="9614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a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तेलुगुव्याकरणस्य आद्यं ग्रन्थरत्त्नमस्ति। अस्य ग्रन्थकृतः सन्ति – श्रीनन्नयभट्टाः। ग्रन्थोऽयं संस्कृतभाषायामुपलभ्यते। अत्र आर्यावृत्ते अष्टाशीतिसङ्ख्यकाः श्लोकाः सन्ति।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91129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770</Words>
  <Application>Microsoft Office PowerPoint</Application>
  <PresentationFormat>Custom</PresentationFormat>
  <Paragraphs>224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vidushi</dc:creator>
  <cp:lastModifiedBy>Dr. Janakisharan Acharya</cp:lastModifiedBy>
  <cp:revision>426</cp:revision>
  <dcterms:created xsi:type="dcterms:W3CDTF">2017-12-09T05:34:38Z</dcterms:created>
  <dcterms:modified xsi:type="dcterms:W3CDTF">2021-04-03T17:32:56Z</dcterms:modified>
</cp:coreProperties>
</file>