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77" r:id="rId3"/>
    <p:sldId id="281" r:id="rId4"/>
    <p:sldId id="266" r:id="rId5"/>
    <p:sldId id="267" r:id="rId6"/>
    <p:sldId id="286" r:id="rId7"/>
    <p:sldId id="269" r:id="rId8"/>
    <p:sldId id="282" r:id="rId9"/>
    <p:sldId id="273" r:id="rId10"/>
    <p:sldId id="298" r:id="rId11"/>
    <p:sldId id="274" r:id="rId12"/>
    <p:sldId id="299" r:id="rId13"/>
    <p:sldId id="284" r:id="rId14"/>
    <p:sldId id="285" r:id="rId15"/>
    <p:sldId id="313" r:id="rId16"/>
    <p:sldId id="300" r:id="rId17"/>
    <p:sldId id="301" r:id="rId18"/>
    <p:sldId id="302" r:id="rId19"/>
    <p:sldId id="303" r:id="rId20"/>
    <p:sldId id="290" r:id="rId21"/>
    <p:sldId id="294" r:id="rId22"/>
    <p:sldId id="295" r:id="rId23"/>
    <p:sldId id="296" r:id="rId24"/>
    <p:sldId id="307" r:id="rId25"/>
    <p:sldId id="297" r:id="rId26"/>
    <p:sldId id="304" r:id="rId27"/>
    <p:sldId id="305" r:id="rId28"/>
    <p:sldId id="310" r:id="rId29"/>
    <p:sldId id="312" r:id="rId30"/>
    <p:sldId id="311" r:id="rId31"/>
    <p:sldId id="309" r:id="rId32"/>
    <p:sldId id="308" r:id="rId33"/>
    <p:sldId id="314" r:id="rId34"/>
    <p:sldId id="27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33CC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308"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16AFB1-CDE5-48AF-BF79-B8C5749F74D9}"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IN"/>
        </a:p>
      </dgm:t>
    </dgm:pt>
    <dgm:pt modelId="{9B5E59C2-B448-46AF-A55F-7F03E2284A82}">
      <dgm:prSet custT="1"/>
      <dgm:spPr/>
      <dgm:t>
        <a:bodyPr/>
        <a:lstStyle/>
        <a:p>
          <a:r>
            <a:rPr lang="hi-IN" sz="2800" b="1" i="1" dirty="0">
              <a:solidFill>
                <a:schemeClr val="tx1"/>
              </a:solidFill>
              <a:latin typeface="Kokila" panose="020B0604020202020204" pitchFamily="34" charset="0"/>
              <a:cs typeface="Kokila" panose="020B0604020202020204" pitchFamily="34" charset="0"/>
            </a:rPr>
            <a:t>१. </a:t>
          </a:r>
          <a:r>
            <a:rPr lang="sa-IN" sz="2800" b="1" i="1" dirty="0">
              <a:solidFill>
                <a:schemeClr val="tx1"/>
              </a:solidFill>
              <a:latin typeface="Kokila" panose="020B0604020202020204" pitchFamily="34" charset="0"/>
              <a:cs typeface="Kokila" panose="020B0604020202020204" pitchFamily="34" charset="0"/>
            </a:rPr>
            <a:t>ब्राह्मण</a:t>
          </a:r>
          <a:r>
            <a:rPr lang="hi-IN" sz="3200" i="1" dirty="0">
              <a:latin typeface="Kokila" panose="020B0604020202020204" pitchFamily="34" charset="0"/>
              <a:cs typeface="Kokila" panose="020B0604020202020204" pitchFamily="34" charset="0"/>
            </a:rPr>
            <a:t> </a:t>
          </a:r>
          <a:r>
            <a:rPr lang="hi-IN" sz="1900" i="1" dirty="0">
              <a:latin typeface="Kokila" panose="020B0604020202020204" pitchFamily="34" charset="0"/>
              <a:cs typeface="Kokila" panose="020B0604020202020204" pitchFamily="34" charset="0"/>
            </a:rPr>
            <a:t> </a:t>
          </a:r>
          <a:endParaRPr lang="en-IN" sz="1900" dirty="0">
            <a:latin typeface="Kokila" panose="020B0604020202020204" pitchFamily="34" charset="0"/>
            <a:cs typeface="Kokila" panose="020B0604020202020204" pitchFamily="34" charset="0"/>
          </a:endParaRPr>
        </a:p>
      </dgm:t>
    </dgm:pt>
    <dgm:pt modelId="{785AB3A3-D0B7-4784-BCE8-F217D010C823}" type="parTrans" cxnId="{F7EB6F7E-A0F5-4F2A-9B06-2DBA690F5E73}">
      <dgm:prSet/>
      <dgm:spPr/>
      <dgm:t>
        <a:bodyPr/>
        <a:lstStyle/>
        <a:p>
          <a:endParaRPr lang="en-IN"/>
        </a:p>
      </dgm:t>
    </dgm:pt>
    <dgm:pt modelId="{E4492D8C-769F-4E50-AA8D-957744E35CE2}" type="sibTrans" cxnId="{F7EB6F7E-A0F5-4F2A-9B06-2DBA690F5E73}">
      <dgm:prSet/>
      <dgm:spPr/>
      <dgm:t>
        <a:bodyPr/>
        <a:lstStyle/>
        <a:p>
          <a:endParaRPr lang="en-IN"/>
        </a:p>
      </dgm:t>
    </dgm:pt>
    <dgm:pt modelId="{6F93C7F3-D96C-4E11-A2B1-7667D7C8BAB4}">
      <dgm:prSet custT="1"/>
      <dgm:spPr/>
      <dgm:t>
        <a:bodyPr/>
        <a:lstStyle/>
        <a:p>
          <a:r>
            <a:rPr lang="hi-IN" sz="2800" b="1" i="1" dirty="0">
              <a:solidFill>
                <a:schemeClr val="tx1"/>
              </a:solidFill>
              <a:latin typeface="Kokila" panose="020B0604020202020204" pitchFamily="34" charset="0"/>
              <a:cs typeface="Kokila" panose="020B0604020202020204" pitchFamily="34" charset="0"/>
            </a:rPr>
            <a:t>२. </a:t>
          </a:r>
          <a:r>
            <a:rPr lang="sa-IN" sz="2800" b="1" i="1" dirty="0">
              <a:solidFill>
                <a:schemeClr val="tx1"/>
              </a:solidFill>
              <a:latin typeface="Kokila" panose="020B0604020202020204" pitchFamily="34" charset="0"/>
              <a:cs typeface="Kokila" panose="020B0604020202020204" pitchFamily="34" charset="0"/>
            </a:rPr>
            <a:t>क्षत्रिय</a:t>
          </a:r>
          <a:r>
            <a:rPr lang="hi-IN" sz="1900" i="1" dirty="0">
              <a:latin typeface="Kokila" panose="020B0604020202020204" pitchFamily="34" charset="0"/>
              <a:cs typeface="Kokila" panose="020B0604020202020204" pitchFamily="34" charset="0"/>
            </a:rPr>
            <a:t>  </a:t>
          </a:r>
          <a:endParaRPr lang="en-IN" sz="1900" dirty="0">
            <a:latin typeface="Kokila" panose="020B0604020202020204" pitchFamily="34" charset="0"/>
            <a:cs typeface="Kokila" panose="020B0604020202020204" pitchFamily="34" charset="0"/>
          </a:endParaRPr>
        </a:p>
      </dgm:t>
    </dgm:pt>
    <dgm:pt modelId="{748EC87C-786D-4240-8E1E-635866F4DE7A}" type="parTrans" cxnId="{764CD002-43F1-4B9D-8574-A2C6FEDD5EEA}">
      <dgm:prSet/>
      <dgm:spPr/>
      <dgm:t>
        <a:bodyPr/>
        <a:lstStyle/>
        <a:p>
          <a:endParaRPr lang="en-IN"/>
        </a:p>
      </dgm:t>
    </dgm:pt>
    <dgm:pt modelId="{7BA65E38-D07D-4207-85DB-455CF5A5A05F}" type="sibTrans" cxnId="{764CD002-43F1-4B9D-8574-A2C6FEDD5EEA}">
      <dgm:prSet/>
      <dgm:spPr/>
      <dgm:t>
        <a:bodyPr/>
        <a:lstStyle/>
        <a:p>
          <a:endParaRPr lang="en-IN"/>
        </a:p>
      </dgm:t>
    </dgm:pt>
    <dgm:pt modelId="{49387F5C-DB6A-4295-8A82-E78146E41446}">
      <dgm:prSet custT="1"/>
      <dgm:spPr/>
      <dgm:t>
        <a:bodyPr/>
        <a:lstStyle/>
        <a:p>
          <a:r>
            <a:rPr lang="hi-IN" sz="2800" b="1" i="1" dirty="0">
              <a:solidFill>
                <a:schemeClr val="tx1"/>
              </a:solidFill>
              <a:latin typeface="Kokila" panose="020B0604020202020204" pitchFamily="34" charset="0"/>
              <a:cs typeface="Kokila" panose="020B0604020202020204" pitchFamily="34" charset="0"/>
            </a:rPr>
            <a:t>३. </a:t>
          </a:r>
          <a:r>
            <a:rPr lang="sa-IN" sz="2800" b="1" i="1" dirty="0">
              <a:solidFill>
                <a:schemeClr val="tx1"/>
              </a:solidFill>
              <a:latin typeface="Kokila" panose="020B0604020202020204" pitchFamily="34" charset="0"/>
              <a:cs typeface="Kokila" panose="020B0604020202020204" pitchFamily="34" charset="0"/>
            </a:rPr>
            <a:t>वैश्य</a:t>
          </a:r>
          <a:r>
            <a:rPr lang="hi-IN" sz="2800" i="1" dirty="0">
              <a:latin typeface="Kokila" panose="020B0604020202020204" pitchFamily="34" charset="0"/>
              <a:cs typeface="Kokila" panose="020B0604020202020204" pitchFamily="34" charset="0"/>
            </a:rPr>
            <a:t> </a:t>
          </a:r>
          <a:r>
            <a:rPr lang="hi-IN" sz="1900" i="1" dirty="0">
              <a:latin typeface="Kokila" panose="020B0604020202020204" pitchFamily="34" charset="0"/>
              <a:cs typeface="Kokila" panose="020B0604020202020204" pitchFamily="34" charset="0"/>
            </a:rPr>
            <a:t> </a:t>
          </a:r>
          <a:endParaRPr lang="en-IN" sz="1900" dirty="0">
            <a:latin typeface="Kokila" panose="020B0604020202020204" pitchFamily="34" charset="0"/>
            <a:cs typeface="Kokila" panose="020B0604020202020204" pitchFamily="34" charset="0"/>
          </a:endParaRPr>
        </a:p>
      </dgm:t>
    </dgm:pt>
    <dgm:pt modelId="{D36DC5A3-426F-4969-AF14-0D70ABE33652}" type="parTrans" cxnId="{4F17B2A9-F8B1-4513-AE43-B127BEE905B8}">
      <dgm:prSet/>
      <dgm:spPr/>
      <dgm:t>
        <a:bodyPr/>
        <a:lstStyle/>
        <a:p>
          <a:endParaRPr lang="en-IN"/>
        </a:p>
      </dgm:t>
    </dgm:pt>
    <dgm:pt modelId="{767A5205-F5F5-4134-A3B8-67FE7CDF22AD}" type="sibTrans" cxnId="{4F17B2A9-F8B1-4513-AE43-B127BEE905B8}">
      <dgm:prSet/>
      <dgm:spPr/>
      <dgm:t>
        <a:bodyPr/>
        <a:lstStyle/>
        <a:p>
          <a:endParaRPr lang="en-IN"/>
        </a:p>
      </dgm:t>
    </dgm:pt>
    <dgm:pt modelId="{8C342C79-879E-481B-938D-783242C8562C}" type="pres">
      <dgm:prSet presAssocID="{1316AFB1-CDE5-48AF-BF79-B8C5749F74D9}" presName="Name0" presStyleCnt="0">
        <dgm:presLayoutVars>
          <dgm:dir/>
          <dgm:animLvl val="lvl"/>
          <dgm:resizeHandles val="exact"/>
        </dgm:presLayoutVars>
      </dgm:prSet>
      <dgm:spPr/>
      <dgm:t>
        <a:bodyPr/>
        <a:lstStyle/>
        <a:p>
          <a:endParaRPr lang="en-US"/>
        </a:p>
      </dgm:t>
    </dgm:pt>
    <dgm:pt modelId="{7B04C20E-A972-46F1-88C7-C91802E97882}" type="pres">
      <dgm:prSet presAssocID="{9B5E59C2-B448-46AF-A55F-7F03E2284A82}" presName="linNode" presStyleCnt="0"/>
      <dgm:spPr/>
    </dgm:pt>
    <dgm:pt modelId="{D7110B70-01E0-480A-96B8-CE007FB22EA9}" type="pres">
      <dgm:prSet presAssocID="{9B5E59C2-B448-46AF-A55F-7F03E2284A82}" presName="parentText" presStyleLbl="node1" presStyleIdx="0" presStyleCnt="3" custLinFactNeighborY="-152">
        <dgm:presLayoutVars>
          <dgm:chMax val="1"/>
          <dgm:bulletEnabled val="1"/>
        </dgm:presLayoutVars>
      </dgm:prSet>
      <dgm:spPr/>
      <dgm:t>
        <a:bodyPr/>
        <a:lstStyle/>
        <a:p>
          <a:endParaRPr lang="en-US"/>
        </a:p>
      </dgm:t>
    </dgm:pt>
    <dgm:pt modelId="{59958BFD-5C86-43C7-915E-FF774B238CB0}" type="pres">
      <dgm:prSet presAssocID="{E4492D8C-769F-4E50-AA8D-957744E35CE2}" presName="sp" presStyleCnt="0"/>
      <dgm:spPr/>
    </dgm:pt>
    <dgm:pt modelId="{6FD13B66-CD0D-4E2F-9FBB-6AC779E165CE}" type="pres">
      <dgm:prSet presAssocID="{6F93C7F3-D96C-4E11-A2B1-7667D7C8BAB4}" presName="linNode" presStyleCnt="0"/>
      <dgm:spPr/>
    </dgm:pt>
    <dgm:pt modelId="{8A94DCC6-55BE-48B5-9FF7-F563184923B8}" type="pres">
      <dgm:prSet presAssocID="{6F93C7F3-D96C-4E11-A2B1-7667D7C8BAB4}" presName="parentText" presStyleLbl="node1" presStyleIdx="1" presStyleCnt="3">
        <dgm:presLayoutVars>
          <dgm:chMax val="1"/>
          <dgm:bulletEnabled val="1"/>
        </dgm:presLayoutVars>
      </dgm:prSet>
      <dgm:spPr/>
      <dgm:t>
        <a:bodyPr/>
        <a:lstStyle/>
        <a:p>
          <a:endParaRPr lang="en-US"/>
        </a:p>
      </dgm:t>
    </dgm:pt>
    <dgm:pt modelId="{B25A221C-57DB-43DA-A5DD-CD7CC4D128C8}" type="pres">
      <dgm:prSet presAssocID="{7BA65E38-D07D-4207-85DB-455CF5A5A05F}" presName="sp" presStyleCnt="0"/>
      <dgm:spPr/>
    </dgm:pt>
    <dgm:pt modelId="{A36A5B19-B720-4AAC-A47C-91A915F3840B}" type="pres">
      <dgm:prSet presAssocID="{49387F5C-DB6A-4295-8A82-E78146E41446}" presName="linNode" presStyleCnt="0"/>
      <dgm:spPr/>
    </dgm:pt>
    <dgm:pt modelId="{E817C5A0-A8CB-4470-8BEE-E7E0B24671C2}" type="pres">
      <dgm:prSet presAssocID="{49387F5C-DB6A-4295-8A82-E78146E41446}" presName="parentText" presStyleLbl="node1" presStyleIdx="2" presStyleCnt="3">
        <dgm:presLayoutVars>
          <dgm:chMax val="1"/>
          <dgm:bulletEnabled val="1"/>
        </dgm:presLayoutVars>
      </dgm:prSet>
      <dgm:spPr/>
      <dgm:t>
        <a:bodyPr/>
        <a:lstStyle/>
        <a:p>
          <a:endParaRPr lang="en-US"/>
        </a:p>
      </dgm:t>
    </dgm:pt>
  </dgm:ptLst>
  <dgm:cxnLst>
    <dgm:cxn modelId="{4F17B2A9-F8B1-4513-AE43-B127BEE905B8}" srcId="{1316AFB1-CDE5-48AF-BF79-B8C5749F74D9}" destId="{49387F5C-DB6A-4295-8A82-E78146E41446}" srcOrd="2" destOrd="0" parTransId="{D36DC5A3-426F-4969-AF14-0D70ABE33652}" sibTransId="{767A5205-F5F5-4134-A3B8-67FE7CDF22AD}"/>
    <dgm:cxn modelId="{8F096B00-74BC-4919-9AF3-B8840C4F8156}" type="presOf" srcId="{1316AFB1-CDE5-48AF-BF79-B8C5749F74D9}" destId="{8C342C79-879E-481B-938D-783242C8562C}" srcOrd="0" destOrd="0" presId="urn:microsoft.com/office/officeart/2005/8/layout/vList5"/>
    <dgm:cxn modelId="{E0ED17C9-2E58-47B8-98D3-362A278B4225}" type="presOf" srcId="{6F93C7F3-D96C-4E11-A2B1-7667D7C8BAB4}" destId="{8A94DCC6-55BE-48B5-9FF7-F563184923B8}" srcOrd="0" destOrd="0" presId="urn:microsoft.com/office/officeart/2005/8/layout/vList5"/>
    <dgm:cxn modelId="{74057E71-A204-4C33-80DF-91E6977B6CE5}" type="presOf" srcId="{49387F5C-DB6A-4295-8A82-E78146E41446}" destId="{E817C5A0-A8CB-4470-8BEE-E7E0B24671C2}" srcOrd="0" destOrd="0" presId="urn:microsoft.com/office/officeart/2005/8/layout/vList5"/>
    <dgm:cxn modelId="{764CD002-43F1-4B9D-8574-A2C6FEDD5EEA}" srcId="{1316AFB1-CDE5-48AF-BF79-B8C5749F74D9}" destId="{6F93C7F3-D96C-4E11-A2B1-7667D7C8BAB4}" srcOrd="1" destOrd="0" parTransId="{748EC87C-786D-4240-8E1E-635866F4DE7A}" sibTransId="{7BA65E38-D07D-4207-85DB-455CF5A5A05F}"/>
    <dgm:cxn modelId="{BDC9C1A5-C3DE-4BB7-8F5E-32A92832E8E9}" type="presOf" srcId="{9B5E59C2-B448-46AF-A55F-7F03E2284A82}" destId="{D7110B70-01E0-480A-96B8-CE007FB22EA9}" srcOrd="0" destOrd="0" presId="urn:microsoft.com/office/officeart/2005/8/layout/vList5"/>
    <dgm:cxn modelId="{F7EB6F7E-A0F5-4F2A-9B06-2DBA690F5E73}" srcId="{1316AFB1-CDE5-48AF-BF79-B8C5749F74D9}" destId="{9B5E59C2-B448-46AF-A55F-7F03E2284A82}" srcOrd="0" destOrd="0" parTransId="{785AB3A3-D0B7-4784-BCE8-F217D010C823}" sibTransId="{E4492D8C-769F-4E50-AA8D-957744E35CE2}"/>
    <dgm:cxn modelId="{03744D02-59E6-4B60-ADE9-83DE544C582E}" type="presParOf" srcId="{8C342C79-879E-481B-938D-783242C8562C}" destId="{7B04C20E-A972-46F1-88C7-C91802E97882}" srcOrd="0" destOrd="0" presId="urn:microsoft.com/office/officeart/2005/8/layout/vList5"/>
    <dgm:cxn modelId="{C255824D-9A5C-49AB-9DE7-5E4BDADF2AE2}" type="presParOf" srcId="{7B04C20E-A972-46F1-88C7-C91802E97882}" destId="{D7110B70-01E0-480A-96B8-CE007FB22EA9}" srcOrd="0" destOrd="0" presId="urn:microsoft.com/office/officeart/2005/8/layout/vList5"/>
    <dgm:cxn modelId="{E9067D49-422D-445B-B51C-0A3E679D7F45}" type="presParOf" srcId="{8C342C79-879E-481B-938D-783242C8562C}" destId="{59958BFD-5C86-43C7-915E-FF774B238CB0}" srcOrd="1" destOrd="0" presId="urn:microsoft.com/office/officeart/2005/8/layout/vList5"/>
    <dgm:cxn modelId="{7FD3297B-A515-475E-9AA3-D3E35D742C8E}" type="presParOf" srcId="{8C342C79-879E-481B-938D-783242C8562C}" destId="{6FD13B66-CD0D-4E2F-9FBB-6AC779E165CE}" srcOrd="2" destOrd="0" presId="urn:microsoft.com/office/officeart/2005/8/layout/vList5"/>
    <dgm:cxn modelId="{D57F2BE4-EAC8-48CF-9B81-F33A15CBB6CE}" type="presParOf" srcId="{6FD13B66-CD0D-4E2F-9FBB-6AC779E165CE}" destId="{8A94DCC6-55BE-48B5-9FF7-F563184923B8}" srcOrd="0" destOrd="0" presId="urn:microsoft.com/office/officeart/2005/8/layout/vList5"/>
    <dgm:cxn modelId="{BB3AE769-B474-4F5D-8DBE-9CD7061EC7AB}" type="presParOf" srcId="{8C342C79-879E-481B-938D-783242C8562C}" destId="{B25A221C-57DB-43DA-A5DD-CD7CC4D128C8}" srcOrd="3" destOrd="0" presId="urn:microsoft.com/office/officeart/2005/8/layout/vList5"/>
    <dgm:cxn modelId="{0E7F3C54-1A15-49CE-A852-CD7910FB19C2}" type="presParOf" srcId="{8C342C79-879E-481B-938D-783242C8562C}" destId="{A36A5B19-B720-4AAC-A47C-91A915F3840B}" srcOrd="4" destOrd="0" presId="urn:microsoft.com/office/officeart/2005/8/layout/vList5"/>
    <dgm:cxn modelId="{CE7EC075-EEC2-436B-BBBC-3FED3682D9D1}" type="presParOf" srcId="{A36A5B19-B720-4AAC-A47C-91A915F3840B}" destId="{E817C5A0-A8CB-4470-8BEE-E7E0B24671C2}" srcOrd="0"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a:ext uri="{C62137D5-CB1D-491B-B009-E17868A290BF}">
      <dgm14:recolorImg xmlns:dgm14="http://schemas.microsoft.com/office/drawing/2010/diagram" xmlns="" val="1"/>
    </a:ext>
  </dgm:extLst>
</dgm:dataModel>
</file>

<file path=ppt/diagrams/data2.xml><?xml version="1.0" encoding="utf-8"?>
<dgm:dataModel xmlns:dgm="http://schemas.openxmlformats.org/drawingml/2006/diagram" xmlns:a="http://schemas.openxmlformats.org/drawingml/2006/main">
  <dgm:ptLst>
    <dgm:pt modelId="{93BD4DF6-5423-4A5F-9EBC-65AA661AC2B4}" type="doc">
      <dgm:prSet loTypeId="urn:microsoft.com/office/officeart/2005/8/layout/lProcess3" loCatId="process" qsTypeId="urn:microsoft.com/office/officeart/2005/8/quickstyle/simple2" qsCatId="simple" csTypeId="urn:microsoft.com/office/officeart/2005/8/colors/colorful2" csCatId="colorful" phldr="1"/>
      <dgm:spPr/>
      <dgm:t>
        <a:bodyPr/>
        <a:lstStyle/>
        <a:p>
          <a:endParaRPr lang="en-IN"/>
        </a:p>
      </dgm:t>
    </dgm:pt>
    <dgm:pt modelId="{252C0AA0-C4B3-4C26-A037-0240FE7B607D}">
      <dgm:prSet custT="1"/>
      <dgm:spPr/>
      <dgm:t>
        <a:bodyPr/>
        <a:lstStyle/>
        <a:p>
          <a:r>
            <a:rPr lang="sa-IN" sz="2800" b="1" i="1" dirty="0">
              <a:solidFill>
                <a:schemeClr val="tx1"/>
              </a:solidFill>
              <a:latin typeface="Kokila" panose="020B0604020202020204" pitchFamily="34" charset="0"/>
              <a:cs typeface="Kokila" panose="020B0604020202020204" pitchFamily="34" charset="0"/>
            </a:rPr>
            <a:t>16 वें वर्ष</a:t>
          </a:r>
          <a:r>
            <a:rPr lang="sa-IN" sz="2800" i="1" dirty="0">
              <a:solidFill>
                <a:schemeClr val="tx2">
                  <a:lumMod val="50000"/>
                </a:schemeClr>
              </a:solidFill>
              <a:latin typeface="Kokila" panose="020B0604020202020204" pitchFamily="34" charset="0"/>
              <a:cs typeface="Kokila" panose="020B0604020202020204" pitchFamily="34" charset="0"/>
            </a:rPr>
            <a:t> </a:t>
          </a:r>
          <a:endParaRPr lang="en-IN" sz="2800" i="1" dirty="0">
            <a:solidFill>
              <a:schemeClr val="tx2">
                <a:lumMod val="50000"/>
              </a:schemeClr>
            </a:solidFill>
            <a:latin typeface="Kokila" panose="020B0604020202020204" pitchFamily="34" charset="0"/>
            <a:cs typeface="Kokila" panose="020B0604020202020204" pitchFamily="34" charset="0"/>
          </a:endParaRPr>
        </a:p>
      </dgm:t>
    </dgm:pt>
    <dgm:pt modelId="{4B01DA95-A95F-4733-BF75-113FED9CD862}" type="parTrans" cxnId="{D890BF51-2483-4ABE-A17B-2EE7DB65DBE0}">
      <dgm:prSet/>
      <dgm:spPr/>
      <dgm:t>
        <a:bodyPr/>
        <a:lstStyle/>
        <a:p>
          <a:endParaRPr lang="en-IN"/>
        </a:p>
      </dgm:t>
    </dgm:pt>
    <dgm:pt modelId="{E2D10326-425C-4715-A0E2-12425A1F3DA3}" type="sibTrans" cxnId="{D890BF51-2483-4ABE-A17B-2EE7DB65DBE0}">
      <dgm:prSet/>
      <dgm:spPr/>
      <dgm:t>
        <a:bodyPr/>
        <a:lstStyle/>
        <a:p>
          <a:endParaRPr lang="en-IN"/>
        </a:p>
      </dgm:t>
    </dgm:pt>
    <dgm:pt modelId="{337ED87E-3610-48A8-8D99-3B277B5500E0}">
      <dgm:prSet custT="1"/>
      <dgm:spPr/>
      <dgm:t>
        <a:bodyPr/>
        <a:lstStyle/>
        <a:p>
          <a:r>
            <a:rPr lang="sa-IN" sz="2800" b="1" i="1" dirty="0">
              <a:solidFill>
                <a:schemeClr val="tx1"/>
              </a:solidFill>
              <a:latin typeface="Kokila" panose="020B0604020202020204" pitchFamily="34" charset="0"/>
              <a:cs typeface="Kokila" panose="020B0604020202020204" pitchFamily="34" charset="0"/>
            </a:rPr>
            <a:t>22 वें वर्ष</a:t>
          </a:r>
          <a:endParaRPr lang="en-IN" sz="2800" b="1" i="1" dirty="0">
            <a:solidFill>
              <a:schemeClr val="tx1"/>
            </a:solidFill>
            <a:latin typeface="Kokila" panose="020B0604020202020204" pitchFamily="34" charset="0"/>
            <a:cs typeface="Kokila" panose="020B0604020202020204" pitchFamily="34" charset="0"/>
          </a:endParaRPr>
        </a:p>
      </dgm:t>
    </dgm:pt>
    <dgm:pt modelId="{70ACD969-80CB-4D53-B4FE-8022B7182053}" type="parTrans" cxnId="{DA443FFE-3CC3-4D8A-AE47-1F35DDC08372}">
      <dgm:prSet/>
      <dgm:spPr/>
      <dgm:t>
        <a:bodyPr/>
        <a:lstStyle/>
        <a:p>
          <a:endParaRPr lang="en-IN"/>
        </a:p>
      </dgm:t>
    </dgm:pt>
    <dgm:pt modelId="{CF3A6404-60C8-459A-B57A-90B1816123A4}" type="sibTrans" cxnId="{DA443FFE-3CC3-4D8A-AE47-1F35DDC08372}">
      <dgm:prSet/>
      <dgm:spPr/>
      <dgm:t>
        <a:bodyPr/>
        <a:lstStyle/>
        <a:p>
          <a:endParaRPr lang="en-IN"/>
        </a:p>
      </dgm:t>
    </dgm:pt>
    <dgm:pt modelId="{168098AB-CAF3-4AC2-9627-85A9ECF60BF7}">
      <dgm:prSet custT="1"/>
      <dgm:spPr/>
      <dgm:t>
        <a:bodyPr/>
        <a:lstStyle/>
        <a:p>
          <a:r>
            <a:rPr lang="sa-IN" sz="2800" b="1" i="1" dirty="0">
              <a:solidFill>
                <a:schemeClr val="tx1"/>
              </a:solidFill>
              <a:latin typeface="Kokila" panose="020B0604020202020204" pitchFamily="34" charset="0"/>
              <a:cs typeface="Kokila" panose="020B0604020202020204" pitchFamily="34" charset="0"/>
            </a:rPr>
            <a:t>24 वें वर्ष</a:t>
          </a:r>
          <a:endParaRPr lang="en-IN" sz="2800" b="1" i="1" dirty="0">
            <a:solidFill>
              <a:schemeClr val="tx1"/>
            </a:solidFill>
            <a:latin typeface="Kokila" panose="020B0604020202020204" pitchFamily="34" charset="0"/>
            <a:cs typeface="Kokila" panose="020B0604020202020204" pitchFamily="34" charset="0"/>
          </a:endParaRPr>
        </a:p>
      </dgm:t>
    </dgm:pt>
    <dgm:pt modelId="{4221CFA8-B78B-46F1-ACF6-9CE4F6779BD7}" type="parTrans" cxnId="{3F18B9E8-7364-4603-A36A-C9B32599E82B}">
      <dgm:prSet/>
      <dgm:spPr/>
      <dgm:t>
        <a:bodyPr/>
        <a:lstStyle/>
        <a:p>
          <a:endParaRPr lang="en-IN"/>
        </a:p>
      </dgm:t>
    </dgm:pt>
    <dgm:pt modelId="{2A3E760A-8DCE-49FA-96B9-29E352C18E69}" type="sibTrans" cxnId="{3F18B9E8-7364-4603-A36A-C9B32599E82B}">
      <dgm:prSet/>
      <dgm:spPr/>
      <dgm:t>
        <a:bodyPr/>
        <a:lstStyle/>
        <a:p>
          <a:endParaRPr lang="en-IN"/>
        </a:p>
      </dgm:t>
    </dgm:pt>
    <dgm:pt modelId="{4EC9B196-4F66-4DD1-A918-627ECFD08B52}" type="pres">
      <dgm:prSet presAssocID="{93BD4DF6-5423-4A5F-9EBC-65AA661AC2B4}" presName="Name0" presStyleCnt="0">
        <dgm:presLayoutVars>
          <dgm:chPref val="3"/>
          <dgm:dir/>
          <dgm:animLvl val="lvl"/>
          <dgm:resizeHandles/>
        </dgm:presLayoutVars>
      </dgm:prSet>
      <dgm:spPr/>
      <dgm:t>
        <a:bodyPr/>
        <a:lstStyle/>
        <a:p>
          <a:endParaRPr lang="en-US"/>
        </a:p>
      </dgm:t>
    </dgm:pt>
    <dgm:pt modelId="{6D5523AA-1FDE-45CD-9913-11190253D10F}" type="pres">
      <dgm:prSet presAssocID="{252C0AA0-C4B3-4C26-A037-0240FE7B607D}" presName="horFlow" presStyleCnt="0"/>
      <dgm:spPr/>
    </dgm:pt>
    <dgm:pt modelId="{AD43BC78-FC1D-4E66-B503-D6DEAB1C1392}" type="pres">
      <dgm:prSet presAssocID="{252C0AA0-C4B3-4C26-A037-0240FE7B607D}" presName="bigChev" presStyleLbl="node1" presStyleIdx="0" presStyleCnt="3" custScaleX="179256"/>
      <dgm:spPr/>
      <dgm:t>
        <a:bodyPr/>
        <a:lstStyle/>
        <a:p>
          <a:endParaRPr lang="en-US"/>
        </a:p>
      </dgm:t>
    </dgm:pt>
    <dgm:pt modelId="{7DC41ECC-57B1-40F7-A808-448E3B72A550}" type="pres">
      <dgm:prSet presAssocID="{252C0AA0-C4B3-4C26-A037-0240FE7B607D}" presName="vSp" presStyleCnt="0"/>
      <dgm:spPr/>
    </dgm:pt>
    <dgm:pt modelId="{34E050F9-A7A7-42BE-9415-27A1D45AC2AB}" type="pres">
      <dgm:prSet presAssocID="{337ED87E-3610-48A8-8D99-3B277B5500E0}" presName="horFlow" presStyleCnt="0"/>
      <dgm:spPr/>
    </dgm:pt>
    <dgm:pt modelId="{E85BFEFB-D2C2-4572-91F9-9932DF7D450D}" type="pres">
      <dgm:prSet presAssocID="{337ED87E-3610-48A8-8D99-3B277B5500E0}" presName="bigChev" presStyleLbl="node1" presStyleIdx="1" presStyleCnt="3" custScaleX="179256" custLinFactNeighborX="-1619"/>
      <dgm:spPr/>
      <dgm:t>
        <a:bodyPr/>
        <a:lstStyle/>
        <a:p>
          <a:endParaRPr lang="en-US"/>
        </a:p>
      </dgm:t>
    </dgm:pt>
    <dgm:pt modelId="{B71B22D8-57E0-4944-ADFF-322EF0140ABB}" type="pres">
      <dgm:prSet presAssocID="{337ED87E-3610-48A8-8D99-3B277B5500E0}" presName="vSp" presStyleCnt="0"/>
      <dgm:spPr/>
    </dgm:pt>
    <dgm:pt modelId="{E1AA3F98-8A2B-40BC-9390-FDEE07D31B4C}" type="pres">
      <dgm:prSet presAssocID="{168098AB-CAF3-4AC2-9627-85A9ECF60BF7}" presName="horFlow" presStyleCnt="0"/>
      <dgm:spPr/>
    </dgm:pt>
    <dgm:pt modelId="{4E8B21E9-7E96-4D58-B297-69A89FB9C08E}" type="pres">
      <dgm:prSet presAssocID="{168098AB-CAF3-4AC2-9627-85A9ECF60BF7}" presName="bigChev" presStyleLbl="node1" presStyleIdx="2" presStyleCnt="3" custScaleX="179256"/>
      <dgm:spPr/>
      <dgm:t>
        <a:bodyPr/>
        <a:lstStyle/>
        <a:p>
          <a:endParaRPr lang="en-US"/>
        </a:p>
      </dgm:t>
    </dgm:pt>
  </dgm:ptLst>
  <dgm:cxnLst>
    <dgm:cxn modelId="{DCF5AA2B-7751-4145-9A10-1B1404117852}" type="presOf" srcId="{337ED87E-3610-48A8-8D99-3B277B5500E0}" destId="{E85BFEFB-D2C2-4572-91F9-9932DF7D450D}" srcOrd="0" destOrd="0" presId="urn:microsoft.com/office/officeart/2005/8/layout/lProcess3"/>
    <dgm:cxn modelId="{D890BF51-2483-4ABE-A17B-2EE7DB65DBE0}" srcId="{93BD4DF6-5423-4A5F-9EBC-65AA661AC2B4}" destId="{252C0AA0-C4B3-4C26-A037-0240FE7B607D}" srcOrd="0" destOrd="0" parTransId="{4B01DA95-A95F-4733-BF75-113FED9CD862}" sibTransId="{E2D10326-425C-4715-A0E2-12425A1F3DA3}"/>
    <dgm:cxn modelId="{02185C26-DE40-42A7-A13C-38D78865EA5F}" type="presOf" srcId="{93BD4DF6-5423-4A5F-9EBC-65AA661AC2B4}" destId="{4EC9B196-4F66-4DD1-A918-627ECFD08B52}" srcOrd="0" destOrd="0" presId="urn:microsoft.com/office/officeart/2005/8/layout/lProcess3"/>
    <dgm:cxn modelId="{3F18B9E8-7364-4603-A36A-C9B32599E82B}" srcId="{93BD4DF6-5423-4A5F-9EBC-65AA661AC2B4}" destId="{168098AB-CAF3-4AC2-9627-85A9ECF60BF7}" srcOrd="2" destOrd="0" parTransId="{4221CFA8-B78B-46F1-ACF6-9CE4F6779BD7}" sibTransId="{2A3E760A-8DCE-49FA-96B9-29E352C18E69}"/>
    <dgm:cxn modelId="{A5D3D342-46F9-4572-A700-92C25C4C6A0A}" type="presOf" srcId="{252C0AA0-C4B3-4C26-A037-0240FE7B607D}" destId="{AD43BC78-FC1D-4E66-B503-D6DEAB1C1392}" srcOrd="0" destOrd="0" presId="urn:microsoft.com/office/officeart/2005/8/layout/lProcess3"/>
    <dgm:cxn modelId="{DA443FFE-3CC3-4D8A-AE47-1F35DDC08372}" srcId="{93BD4DF6-5423-4A5F-9EBC-65AA661AC2B4}" destId="{337ED87E-3610-48A8-8D99-3B277B5500E0}" srcOrd="1" destOrd="0" parTransId="{70ACD969-80CB-4D53-B4FE-8022B7182053}" sibTransId="{CF3A6404-60C8-459A-B57A-90B1816123A4}"/>
    <dgm:cxn modelId="{4926D15E-6FA3-4B62-BB57-BAD067A54DB7}" type="presOf" srcId="{168098AB-CAF3-4AC2-9627-85A9ECF60BF7}" destId="{4E8B21E9-7E96-4D58-B297-69A89FB9C08E}" srcOrd="0" destOrd="0" presId="urn:microsoft.com/office/officeart/2005/8/layout/lProcess3"/>
    <dgm:cxn modelId="{A1C8088F-F6F4-45AC-898F-3FEE990E9537}" type="presParOf" srcId="{4EC9B196-4F66-4DD1-A918-627ECFD08B52}" destId="{6D5523AA-1FDE-45CD-9913-11190253D10F}" srcOrd="0" destOrd="0" presId="urn:microsoft.com/office/officeart/2005/8/layout/lProcess3"/>
    <dgm:cxn modelId="{74EEEF73-3FC8-4550-B30D-1AF7187AA26D}" type="presParOf" srcId="{6D5523AA-1FDE-45CD-9913-11190253D10F}" destId="{AD43BC78-FC1D-4E66-B503-D6DEAB1C1392}" srcOrd="0" destOrd="0" presId="urn:microsoft.com/office/officeart/2005/8/layout/lProcess3"/>
    <dgm:cxn modelId="{586F88FA-3DEA-4A47-80F8-FFF99B96AA85}" type="presParOf" srcId="{4EC9B196-4F66-4DD1-A918-627ECFD08B52}" destId="{7DC41ECC-57B1-40F7-A808-448E3B72A550}" srcOrd="1" destOrd="0" presId="urn:microsoft.com/office/officeart/2005/8/layout/lProcess3"/>
    <dgm:cxn modelId="{1A2A7F53-05C6-4EF9-AB20-43C31D87C121}" type="presParOf" srcId="{4EC9B196-4F66-4DD1-A918-627ECFD08B52}" destId="{34E050F9-A7A7-42BE-9415-27A1D45AC2AB}" srcOrd="2" destOrd="0" presId="urn:microsoft.com/office/officeart/2005/8/layout/lProcess3"/>
    <dgm:cxn modelId="{CE086879-40F8-411A-B957-C60DAED83FD7}" type="presParOf" srcId="{34E050F9-A7A7-42BE-9415-27A1D45AC2AB}" destId="{E85BFEFB-D2C2-4572-91F9-9932DF7D450D}" srcOrd="0" destOrd="0" presId="urn:microsoft.com/office/officeart/2005/8/layout/lProcess3"/>
    <dgm:cxn modelId="{67F10BB0-1563-485E-9E5F-4D0433C33188}" type="presParOf" srcId="{4EC9B196-4F66-4DD1-A918-627ECFD08B52}" destId="{B71B22D8-57E0-4944-ADFF-322EF0140ABB}" srcOrd="3" destOrd="0" presId="urn:microsoft.com/office/officeart/2005/8/layout/lProcess3"/>
    <dgm:cxn modelId="{0A4F2BE9-9083-4A7B-905F-4C3BE5B968EF}" type="presParOf" srcId="{4EC9B196-4F66-4DD1-A918-627ECFD08B52}" destId="{E1AA3F98-8A2B-40BC-9390-FDEE07D31B4C}" srcOrd="4" destOrd="0" presId="urn:microsoft.com/office/officeart/2005/8/layout/lProcess3"/>
    <dgm:cxn modelId="{154D5E76-D29C-4956-B4F4-E403C4D06E15}" type="presParOf" srcId="{E1AA3F98-8A2B-40BC-9390-FDEE07D31B4C}" destId="{4E8B21E9-7E96-4D58-B297-69A89FB9C08E}" srcOrd="0" destOrd="0" presId="urn:microsoft.com/office/officeart/2005/8/layout/lProcess3"/>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110B70-01E0-480A-96B8-CE007FB22EA9}">
      <dsp:nvSpPr>
        <dsp:cNvPr id="0" name=""/>
        <dsp:cNvSpPr/>
      </dsp:nvSpPr>
      <dsp:spPr>
        <a:xfrm>
          <a:off x="1400274" y="0"/>
          <a:ext cx="1575308" cy="55934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hi-IN" sz="2800" b="1" i="1" kern="1200" dirty="0">
              <a:solidFill>
                <a:schemeClr val="tx1"/>
              </a:solidFill>
              <a:latin typeface="Kokila" panose="020B0604020202020204" pitchFamily="34" charset="0"/>
              <a:cs typeface="Kokila" panose="020B0604020202020204" pitchFamily="34" charset="0"/>
            </a:rPr>
            <a:t>१. </a:t>
          </a:r>
          <a:r>
            <a:rPr lang="sa-IN" sz="2800" b="1" i="1" kern="1200" dirty="0">
              <a:solidFill>
                <a:schemeClr val="tx1"/>
              </a:solidFill>
              <a:latin typeface="Kokila" panose="020B0604020202020204" pitchFamily="34" charset="0"/>
              <a:cs typeface="Kokila" panose="020B0604020202020204" pitchFamily="34" charset="0"/>
            </a:rPr>
            <a:t>ब्राह्मण</a:t>
          </a:r>
          <a:r>
            <a:rPr lang="hi-IN" sz="3200" i="1" kern="1200" dirty="0">
              <a:latin typeface="Kokila" panose="020B0604020202020204" pitchFamily="34" charset="0"/>
              <a:cs typeface="Kokila" panose="020B0604020202020204" pitchFamily="34" charset="0"/>
            </a:rPr>
            <a:t> </a:t>
          </a:r>
          <a:r>
            <a:rPr lang="hi-IN" sz="1900" i="1" kern="1200" dirty="0">
              <a:latin typeface="Kokila" panose="020B0604020202020204" pitchFamily="34" charset="0"/>
              <a:cs typeface="Kokila" panose="020B0604020202020204" pitchFamily="34" charset="0"/>
            </a:rPr>
            <a:t> </a:t>
          </a:r>
          <a:endParaRPr lang="en-IN" sz="1900" kern="1200" dirty="0">
            <a:latin typeface="Kokila" panose="020B0604020202020204" pitchFamily="34" charset="0"/>
            <a:cs typeface="Kokila" panose="020B0604020202020204" pitchFamily="34" charset="0"/>
          </a:endParaRPr>
        </a:p>
      </dsp:txBody>
      <dsp:txXfrm>
        <a:off x="1427579" y="27305"/>
        <a:ext cx="1520698" cy="504732"/>
      </dsp:txXfrm>
    </dsp:sp>
    <dsp:sp modelId="{8A94DCC6-55BE-48B5-9FF7-F563184923B8}">
      <dsp:nvSpPr>
        <dsp:cNvPr id="0" name=""/>
        <dsp:cNvSpPr/>
      </dsp:nvSpPr>
      <dsp:spPr>
        <a:xfrm>
          <a:off x="1400274" y="588157"/>
          <a:ext cx="1575308" cy="559342"/>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hi-IN" sz="2800" b="1" i="1" kern="1200" dirty="0">
              <a:solidFill>
                <a:schemeClr val="tx1"/>
              </a:solidFill>
              <a:latin typeface="Kokila" panose="020B0604020202020204" pitchFamily="34" charset="0"/>
              <a:cs typeface="Kokila" panose="020B0604020202020204" pitchFamily="34" charset="0"/>
            </a:rPr>
            <a:t>२. </a:t>
          </a:r>
          <a:r>
            <a:rPr lang="sa-IN" sz="2800" b="1" i="1" kern="1200" dirty="0">
              <a:solidFill>
                <a:schemeClr val="tx1"/>
              </a:solidFill>
              <a:latin typeface="Kokila" panose="020B0604020202020204" pitchFamily="34" charset="0"/>
              <a:cs typeface="Kokila" panose="020B0604020202020204" pitchFamily="34" charset="0"/>
            </a:rPr>
            <a:t>क्षत्रिय</a:t>
          </a:r>
          <a:r>
            <a:rPr lang="hi-IN" sz="1900" i="1" kern="1200" dirty="0">
              <a:latin typeface="Kokila" panose="020B0604020202020204" pitchFamily="34" charset="0"/>
              <a:cs typeface="Kokila" panose="020B0604020202020204" pitchFamily="34" charset="0"/>
            </a:rPr>
            <a:t>  </a:t>
          </a:r>
          <a:endParaRPr lang="en-IN" sz="1900" kern="1200" dirty="0">
            <a:latin typeface="Kokila" panose="020B0604020202020204" pitchFamily="34" charset="0"/>
            <a:cs typeface="Kokila" panose="020B0604020202020204" pitchFamily="34" charset="0"/>
          </a:endParaRPr>
        </a:p>
      </dsp:txBody>
      <dsp:txXfrm>
        <a:off x="1427579" y="615462"/>
        <a:ext cx="1520698" cy="504732"/>
      </dsp:txXfrm>
    </dsp:sp>
    <dsp:sp modelId="{E817C5A0-A8CB-4470-8BEE-E7E0B24671C2}">
      <dsp:nvSpPr>
        <dsp:cNvPr id="0" name=""/>
        <dsp:cNvSpPr/>
      </dsp:nvSpPr>
      <dsp:spPr>
        <a:xfrm>
          <a:off x="1400274" y="1175466"/>
          <a:ext cx="1575308" cy="559342"/>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hi-IN" sz="2800" b="1" i="1" kern="1200" dirty="0">
              <a:solidFill>
                <a:schemeClr val="tx1"/>
              </a:solidFill>
              <a:latin typeface="Kokila" panose="020B0604020202020204" pitchFamily="34" charset="0"/>
              <a:cs typeface="Kokila" panose="020B0604020202020204" pitchFamily="34" charset="0"/>
            </a:rPr>
            <a:t>३. </a:t>
          </a:r>
          <a:r>
            <a:rPr lang="sa-IN" sz="2800" b="1" i="1" kern="1200" dirty="0">
              <a:solidFill>
                <a:schemeClr val="tx1"/>
              </a:solidFill>
              <a:latin typeface="Kokila" panose="020B0604020202020204" pitchFamily="34" charset="0"/>
              <a:cs typeface="Kokila" panose="020B0604020202020204" pitchFamily="34" charset="0"/>
            </a:rPr>
            <a:t>वैश्य</a:t>
          </a:r>
          <a:r>
            <a:rPr lang="hi-IN" sz="2800" i="1" kern="1200" dirty="0">
              <a:latin typeface="Kokila" panose="020B0604020202020204" pitchFamily="34" charset="0"/>
              <a:cs typeface="Kokila" panose="020B0604020202020204" pitchFamily="34" charset="0"/>
            </a:rPr>
            <a:t> </a:t>
          </a:r>
          <a:r>
            <a:rPr lang="hi-IN" sz="1900" i="1" kern="1200" dirty="0">
              <a:latin typeface="Kokila" panose="020B0604020202020204" pitchFamily="34" charset="0"/>
              <a:cs typeface="Kokila" panose="020B0604020202020204" pitchFamily="34" charset="0"/>
            </a:rPr>
            <a:t> </a:t>
          </a:r>
          <a:endParaRPr lang="en-IN" sz="1900" kern="1200" dirty="0">
            <a:latin typeface="Kokila" panose="020B0604020202020204" pitchFamily="34" charset="0"/>
            <a:cs typeface="Kokila" panose="020B0604020202020204" pitchFamily="34" charset="0"/>
          </a:endParaRPr>
        </a:p>
      </dsp:txBody>
      <dsp:txXfrm>
        <a:off x="1427579" y="1202771"/>
        <a:ext cx="1520698" cy="5047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43BC78-FC1D-4E66-B503-D6DEAB1C1392}">
      <dsp:nvSpPr>
        <dsp:cNvPr id="0" name=""/>
        <dsp:cNvSpPr/>
      </dsp:nvSpPr>
      <dsp:spPr>
        <a:xfrm>
          <a:off x="197827" y="847"/>
          <a:ext cx="2369090" cy="528649"/>
        </a:xfrm>
        <a:prstGeom prst="chevr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5560" tIns="17780" rIns="0" bIns="17780" numCol="1" spcCol="1270" anchor="ctr" anchorCtr="0">
          <a:noAutofit/>
        </a:bodyPr>
        <a:lstStyle/>
        <a:p>
          <a:pPr marL="0" lvl="0" indent="0" algn="ctr" defTabSz="1244600">
            <a:lnSpc>
              <a:spcPct val="90000"/>
            </a:lnSpc>
            <a:spcBef>
              <a:spcPct val="0"/>
            </a:spcBef>
            <a:spcAft>
              <a:spcPct val="35000"/>
            </a:spcAft>
            <a:buNone/>
          </a:pPr>
          <a:r>
            <a:rPr lang="sa-IN" sz="2800" b="1" i="1" kern="1200" dirty="0">
              <a:solidFill>
                <a:schemeClr val="tx1"/>
              </a:solidFill>
              <a:latin typeface="Kokila" panose="020B0604020202020204" pitchFamily="34" charset="0"/>
              <a:cs typeface="Kokila" panose="020B0604020202020204" pitchFamily="34" charset="0"/>
            </a:rPr>
            <a:t>16 वें वर्ष</a:t>
          </a:r>
          <a:r>
            <a:rPr lang="sa-IN" sz="2800" i="1" kern="1200" dirty="0">
              <a:solidFill>
                <a:schemeClr val="tx2">
                  <a:lumMod val="50000"/>
                </a:schemeClr>
              </a:solidFill>
              <a:latin typeface="Kokila" panose="020B0604020202020204" pitchFamily="34" charset="0"/>
              <a:cs typeface="Kokila" panose="020B0604020202020204" pitchFamily="34" charset="0"/>
            </a:rPr>
            <a:t> </a:t>
          </a:r>
          <a:endParaRPr lang="en-IN" sz="2800" i="1" kern="1200" dirty="0">
            <a:solidFill>
              <a:schemeClr val="tx2">
                <a:lumMod val="50000"/>
              </a:schemeClr>
            </a:solidFill>
            <a:latin typeface="Kokila" panose="020B0604020202020204" pitchFamily="34" charset="0"/>
            <a:cs typeface="Kokila" panose="020B0604020202020204" pitchFamily="34" charset="0"/>
          </a:endParaRPr>
        </a:p>
      </dsp:txBody>
      <dsp:txXfrm>
        <a:off x="462152" y="847"/>
        <a:ext cx="1840441" cy="528649"/>
      </dsp:txXfrm>
    </dsp:sp>
    <dsp:sp modelId="{E85BFEFB-D2C2-4572-91F9-9932DF7D450D}">
      <dsp:nvSpPr>
        <dsp:cNvPr id="0" name=""/>
        <dsp:cNvSpPr/>
      </dsp:nvSpPr>
      <dsp:spPr>
        <a:xfrm>
          <a:off x="176430" y="603507"/>
          <a:ext cx="2369090" cy="528649"/>
        </a:xfrm>
        <a:prstGeom prst="chevron">
          <a:avLst/>
        </a:prstGeom>
        <a:solidFill>
          <a:schemeClr val="accent2">
            <a:hueOff val="-727682"/>
            <a:satOff val="-41964"/>
            <a:lumOff val="431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5560" tIns="17780" rIns="0" bIns="17780" numCol="1" spcCol="1270" anchor="ctr" anchorCtr="0">
          <a:noAutofit/>
        </a:bodyPr>
        <a:lstStyle/>
        <a:p>
          <a:pPr marL="0" lvl="0" indent="0" algn="ctr" defTabSz="1244600">
            <a:lnSpc>
              <a:spcPct val="90000"/>
            </a:lnSpc>
            <a:spcBef>
              <a:spcPct val="0"/>
            </a:spcBef>
            <a:spcAft>
              <a:spcPct val="35000"/>
            </a:spcAft>
            <a:buNone/>
          </a:pPr>
          <a:r>
            <a:rPr lang="sa-IN" sz="2800" b="1" i="1" kern="1200" dirty="0">
              <a:solidFill>
                <a:schemeClr val="tx1"/>
              </a:solidFill>
              <a:latin typeface="Kokila" panose="020B0604020202020204" pitchFamily="34" charset="0"/>
              <a:cs typeface="Kokila" panose="020B0604020202020204" pitchFamily="34" charset="0"/>
            </a:rPr>
            <a:t>22 वें वर्ष</a:t>
          </a:r>
          <a:endParaRPr lang="en-IN" sz="2800" b="1" i="1" kern="1200" dirty="0">
            <a:solidFill>
              <a:schemeClr val="tx1"/>
            </a:solidFill>
            <a:latin typeface="Kokila" panose="020B0604020202020204" pitchFamily="34" charset="0"/>
            <a:cs typeface="Kokila" panose="020B0604020202020204" pitchFamily="34" charset="0"/>
          </a:endParaRPr>
        </a:p>
      </dsp:txBody>
      <dsp:txXfrm>
        <a:off x="440755" y="603507"/>
        <a:ext cx="1840441" cy="528649"/>
      </dsp:txXfrm>
    </dsp:sp>
    <dsp:sp modelId="{4E8B21E9-7E96-4D58-B297-69A89FB9C08E}">
      <dsp:nvSpPr>
        <dsp:cNvPr id="0" name=""/>
        <dsp:cNvSpPr/>
      </dsp:nvSpPr>
      <dsp:spPr>
        <a:xfrm>
          <a:off x="197827" y="1206168"/>
          <a:ext cx="2369090" cy="528649"/>
        </a:xfrm>
        <a:prstGeom prst="chevron">
          <a:avLst/>
        </a:prstGeom>
        <a:solidFill>
          <a:schemeClr val="accent2">
            <a:hueOff val="-1455363"/>
            <a:satOff val="-83928"/>
            <a:lumOff val="862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35560" tIns="17780" rIns="0" bIns="17780" numCol="1" spcCol="1270" anchor="ctr" anchorCtr="0">
          <a:noAutofit/>
        </a:bodyPr>
        <a:lstStyle/>
        <a:p>
          <a:pPr marL="0" lvl="0" indent="0" algn="ctr" defTabSz="1244600">
            <a:lnSpc>
              <a:spcPct val="90000"/>
            </a:lnSpc>
            <a:spcBef>
              <a:spcPct val="0"/>
            </a:spcBef>
            <a:spcAft>
              <a:spcPct val="35000"/>
            </a:spcAft>
            <a:buNone/>
          </a:pPr>
          <a:r>
            <a:rPr lang="sa-IN" sz="2800" b="1" i="1" kern="1200" dirty="0">
              <a:solidFill>
                <a:schemeClr val="tx1"/>
              </a:solidFill>
              <a:latin typeface="Kokila" panose="020B0604020202020204" pitchFamily="34" charset="0"/>
              <a:cs typeface="Kokila" panose="020B0604020202020204" pitchFamily="34" charset="0"/>
            </a:rPr>
            <a:t>24 वें वर्ष</a:t>
          </a:r>
          <a:endParaRPr lang="en-IN" sz="2800" b="1" i="1" kern="1200" dirty="0">
            <a:solidFill>
              <a:schemeClr val="tx1"/>
            </a:solidFill>
            <a:latin typeface="Kokila" panose="020B0604020202020204" pitchFamily="34" charset="0"/>
            <a:cs typeface="Kokila" panose="020B0604020202020204" pitchFamily="34" charset="0"/>
          </a:endParaRPr>
        </a:p>
      </dsp:txBody>
      <dsp:txXfrm>
        <a:off x="462152" y="1206168"/>
        <a:ext cx="1840441" cy="52864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D29E1C-B043-4F94-8771-B3AD61E5CF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CA8D2291-4370-41C9-9982-4EE0AA995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84D60B7D-EED3-4254-8650-BBEAF70AEA8C}"/>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BAF254D5-A31A-46A0-A7C9-F2B095BC5A63}"/>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xmlns="" id="{F19A4923-4BB5-4374-8A15-C2EC8E69204A}"/>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246573626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279857-F7A5-445E-BA2A-ACBC1EDDC11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B7DCB22-45DE-46B9-8A86-804BC021A0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047095B-2CBE-445B-AEFA-3E092C20CD74}"/>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51827413-9E67-43F9-923D-AB6E1024D1EF}"/>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xmlns="" id="{888242EC-BAA9-4A7C-9470-E577C13563A5}"/>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225797004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293F63E-8280-409E-B730-06B96A69BFD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A1068B2-3068-4BA1-80E4-6DB8C6311C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93F86C47-3FF1-4B17-BB8D-A881F7BCEFF0}"/>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EEDA2E3C-F74D-4241-B0E5-03CC1CA1FF25}"/>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xmlns="" id="{7DA1B36F-9E48-4243-9AEB-DEAA9323800A}"/>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5329509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D9E21F-042F-4BBD-86F3-7C000217140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C1A444D4-505F-45F3-BAB7-4F9A13550F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F0A0D39D-D103-4BC7-9072-4DEB21FE4ABF}"/>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636F92B4-74D4-43FA-8A34-93FD80C438BC}"/>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xmlns="" id="{C9D5D70E-60F3-4E3B-A388-96EB61C4F59C}"/>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89586357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B48E92-6AB0-4F1B-8574-1207335017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733FE10-B6C8-4D6F-B3C6-053B110259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ADFD1D2-61A9-43EE-86DD-384F7472EAE9}"/>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2066D911-89CE-42DE-B4D0-E02BAE9C6A21}"/>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xmlns="" id="{3DD88321-E894-4D7D-8E1A-90FF7B293CFE}"/>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88650950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03DAF1-78EA-4EF8-A957-B52E131EC4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232AE49-8838-4E56-9D78-6A89D0E04F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E3A6F766-A870-4EDB-AA77-6A1C92881D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61F9455E-B86C-4270-BF95-65AD8513AE32}"/>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6" name="Footer Placeholder 5">
            <a:extLst>
              <a:ext uri="{FF2B5EF4-FFF2-40B4-BE49-F238E27FC236}">
                <a16:creationId xmlns:a16="http://schemas.microsoft.com/office/drawing/2014/main" xmlns="" id="{00B2E5CE-10E9-49EB-BBEC-F98B7176E7DF}"/>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xmlns="" id="{D54DA5FA-E830-4E77-B63D-E72B83EBDFE8}"/>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573889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FBDB3B-0191-43AB-BCE0-5B178DDCE4C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A272D56-88B2-4496-9791-BD75E4AEC8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328ACE8-8404-46D0-8E3F-445E0EC664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7B696A61-0CED-4D57-B029-B23CBAF592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61BDD95-A33F-4F33-BB87-0433BD32A7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CC7DDF2F-D7B6-4BD4-9877-5BC4358A7586}"/>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8" name="Footer Placeholder 7">
            <a:extLst>
              <a:ext uri="{FF2B5EF4-FFF2-40B4-BE49-F238E27FC236}">
                <a16:creationId xmlns:a16="http://schemas.microsoft.com/office/drawing/2014/main" xmlns="" id="{199747E1-C639-415D-9DB5-8BAC2D181AAC}"/>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xmlns="" id="{8D976503-7507-4C51-8F78-00E444244734}"/>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391441153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781EF9-7020-4C83-9C51-13C6181BBF3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0D25E72E-4D96-4EB5-B96C-5329801E9C88}"/>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4" name="Footer Placeholder 3">
            <a:extLst>
              <a:ext uri="{FF2B5EF4-FFF2-40B4-BE49-F238E27FC236}">
                <a16:creationId xmlns:a16="http://schemas.microsoft.com/office/drawing/2014/main" xmlns="" id="{9B45C7A2-4767-4067-9BC6-2F29F1B04C5E}"/>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xmlns="" id="{4F6857B2-AD07-482C-98EC-767099218D5D}"/>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165290648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6DC39D9-B831-4424-B79B-399ECA0B6B3A}"/>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3" name="Footer Placeholder 2">
            <a:extLst>
              <a:ext uri="{FF2B5EF4-FFF2-40B4-BE49-F238E27FC236}">
                <a16:creationId xmlns:a16="http://schemas.microsoft.com/office/drawing/2014/main" xmlns="" id="{C94DBBEF-D070-41BA-9FC5-7B64ACE92897}"/>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xmlns="" id="{78FC1E95-B055-4434-9280-CCE3A83BA385}"/>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298114625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D716C0-5643-4B21-8306-522C472276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935A0EC-F15D-4334-829A-268FB2EDA6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178071F-A9F1-4DF7-AFBC-815AB656CB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17D4B38-2073-4CF0-BEE3-725DEE375B43}"/>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6" name="Footer Placeholder 5">
            <a:extLst>
              <a:ext uri="{FF2B5EF4-FFF2-40B4-BE49-F238E27FC236}">
                <a16:creationId xmlns:a16="http://schemas.microsoft.com/office/drawing/2014/main" xmlns="" id="{99BAFB79-FC51-4E95-B90B-D6ED1A787E7E}"/>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xmlns="" id="{CFE25D35-8AD5-47ED-8C71-A767F8686B13}"/>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299850803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FEB649-E996-4941-AC66-293C91B7E3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22DCCA12-F159-4538-8110-53AECF6144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xmlns="" id="{DD4E94FB-68F1-4E69-BB29-CB729B617B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4C15D7A-4274-407D-B7E2-9B439B67C0F7}"/>
              </a:ext>
            </a:extLst>
          </p:cNvPr>
          <p:cNvSpPr>
            <a:spLocks noGrp="1"/>
          </p:cNvSpPr>
          <p:nvPr>
            <p:ph type="dt" sz="half" idx="10"/>
          </p:nvPr>
        </p:nvSpPr>
        <p:spPr/>
        <p:txBody>
          <a:bodyPr/>
          <a:lstStyle/>
          <a:p>
            <a:fld id="{9ACCAF9F-59E5-46CE-9457-B9AB7701A679}" type="datetimeFigureOut">
              <a:rPr lang="en-IN" smtClean="0"/>
              <a:pPr/>
              <a:t>03-04-2021</a:t>
            </a:fld>
            <a:endParaRPr lang="en-IN" dirty="0"/>
          </a:p>
        </p:txBody>
      </p:sp>
      <p:sp>
        <p:nvSpPr>
          <p:cNvPr id="6" name="Footer Placeholder 5">
            <a:extLst>
              <a:ext uri="{FF2B5EF4-FFF2-40B4-BE49-F238E27FC236}">
                <a16:creationId xmlns:a16="http://schemas.microsoft.com/office/drawing/2014/main" xmlns="" id="{73D55E50-7362-4D81-83F6-7C8FCBB84589}"/>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xmlns="" id="{FA3D04B9-3ACE-473F-BD5D-1471C285D0B9}"/>
              </a:ext>
            </a:extLst>
          </p:cNvPr>
          <p:cNvSpPr>
            <a:spLocks noGrp="1"/>
          </p:cNvSpPr>
          <p:nvPr>
            <p:ph type="sldNum" sz="quarter" idx="12"/>
          </p:nvPr>
        </p:nvSpPr>
        <p:spPr/>
        <p:txBody>
          <a:body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254350667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4B22F77-2649-4992-87D2-E8AE5635F6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ABEF0BD-E4AE-4848-BA98-958FDAA9F2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373C0DB-B2E6-4A55-A97D-238A278868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CCAF9F-59E5-46CE-9457-B9AB7701A679}" type="datetimeFigureOut">
              <a:rPr lang="en-IN" smtClean="0"/>
              <a:pPr/>
              <a:t>03-04-2021</a:t>
            </a:fld>
            <a:endParaRPr lang="en-IN" dirty="0"/>
          </a:p>
        </p:txBody>
      </p:sp>
      <p:sp>
        <p:nvSpPr>
          <p:cNvPr id="5" name="Footer Placeholder 4">
            <a:extLst>
              <a:ext uri="{FF2B5EF4-FFF2-40B4-BE49-F238E27FC236}">
                <a16:creationId xmlns:a16="http://schemas.microsoft.com/office/drawing/2014/main" xmlns="" id="{70402F9E-4021-46D2-A0E9-9872CBD1F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xmlns="" id="{A582D6C2-BD0E-4133-91C2-86B002B2B7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FA0319-2539-41C6-B006-1DE91A70C700}" type="slidenum">
              <a:rPr lang="en-IN" smtClean="0"/>
              <a:pPr/>
              <a:t>‹#›</a:t>
            </a:fld>
            <a:endParaRPr lang="en-IN" dirty="0"/>
          </a:p>
        </p:txBody>
      </p:sp>
    </p:spTree>
    <p:extLst>
      <p:ext uri="{BB962C8B-B14F-4D97-AF65-F5344CB8AC3E}">
        <p14:creationId xmlns:p14="http://schemas.microsoft.com/office/powerpoint/2010/main" xmlns="" val="3442740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diagramData" Target="../diagrams/data2.xml"/><Relationship Id="rId13" Type="http://schemas.microsoft.com/office/2007/relationships/diagramDrawing" Target="../diagrams/drawing2.xml"/><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7" Type="http://schemas.openxmlformats.org/officeDocument/2006/relationships/diagramColors" Target="../diagrams/colors1.xml"/><Relationship Id="rId12"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Colors" Target="../diagrams/colors2.xml"/><Relationship Id="rId5" Type="http://schemas.openxmlformats.org/officeDocument/2006/relationships/diagramLayout" Target="../diagrams/layout1.xml"/><Relationship Id="rId10" Type="http://schemas.openxmlformats.org/officeDocument/2006/relationships/diagramQuickStyle" Target="../diagrams/quickStyle2.xml"/><Relationship Id="rId4" Type="http://schemas.openxmlformats.org/officeDocument/2006/relationships/diagramData" Target="../diagrams/data1.xml"/><Relationship Id="rId9" Type="http://schemas.openxmlformats.org/officeDocument/2006/relationships/diagramLayout" Target="../diagrams/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a.wikipedia.org/wiki/%E0%A4%B6%E0%A5%8D%E0%A4%B0%E0%A5%80%E0%A4%B8%E0%A5%8B%E0%A4%AE%E0%A4%A8%E0%A4%BE%E0%A4%A5%E0%A4%B8%E0%A4%82%E0%A4%B8%E0%A5%8D%E0%A4%95%E0%A5%83%E0%A4%A4%E0%A4%B5%E0%A4%BF%E0%A4%B6%E0%A5%8D%E0%A4%B5%E0%A4%B5%E0%A4%BF%E0%A4%A6%E0%A5%8D%E0%A4%AF%E0%A4%BE%E0%A4%B2%E0%A4%AF%E0%A4%83"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xmlns="" id="{DDFCBBA3-593D-4487-9BD3-6FE79F443404}"/>
              </a:ext>
            </a:extLst>
          </p:cNvPr>
          <p:cNvSpPr>
            <a:spLocks noGrp="1" noChangeArrowheads="1"/>
          </p:cNvSpPr>
          <p:nvPr>
            <p:ph type="subTitle" idx="1"/>
          </p:nvPr>
        </p:nvSpPr>
        <p:spPr>
          <a:xfrm>
            <a:off x="4089397" y="4398514"/>
            <a:ext cx="4013200" cy="1822450"/>
          </a:xfrm>
          <a:ln>
            <a:noFill/>
            <a:miter lim="800000"/>
            <a:headEnd/>
            <a:tailEnd/>
          </a:ln>
        </p:spPr>
        <p:txBody>
          <a:bodyPr anchor="t">
            <a:normAutofit fontScale="55000" lnSpcReduction="20000"/>
          </a:bodyPr>
          <a:lstStyle/>
          <a:p>
            <a:pPr algn="r" eaLnBrk="1" hangingPunct="1">
              <a:lnSpc>
                <a:spcPct val="90000"/>
              </a:lnSpc>
            </a:pPr>
            <a:endParaRPr lang="hi-IN" altLang="en-US" sz="2000" dirty="0">
              <a:solidFill>
                <a:srgbClr val="FF0066"/>
              </a:solidFill>
              <a:cs typeface="Mangal" panose="02040503050203030202" pitchFamily="18" charset="0"/>
            </a:endParaRPr>
          </a:p>
          <a:p>
            <a:pPr algn="r" eaLnBrk="1" hangingPunct="1">
              <a:lnSpc>
                <a:spcPct val="90000"/>
              </a:lnSpc>
            </a:pPr>
            <a:endParaRPr lang="en-US" altLang="en-US" b="1" dirty="0">
              <a:solidFill>
                <a:srgbClr val="C00000"/>
              </a:solidFill>
              <a:latin typeface="Kokila" panose="020B0604020202020204" pitchFamily="34" charset="0"/>
              <a:cs typeface="Kokila" panose="020B0604020202020204" pitchFamily="34" charset="0"/>
            </a:endParaRPr>
          </a:p>
          <a:p>
            <a:pPr eaLnBrk="1" hangingPunct="1">
              <a:lnSpc>
                <a:spcPct val="90000"/>
              </a:lnSpc>
            </a:pPr>
            <a:r>
              <a:rPr lang="hi-IN" altLang="en-US" sz="5800" b="1" dirty="0">
                <a:solidFill>
                  <a:srgbClr val="002060"/>
                </a:solidFill>
                <a:latin typeface="Kokila" panose="020B0604020202020204" pitchFamily="34" charset="0"/>
                <a:cs typeface="Kokila" panose="020B0604020202020204" pitchFamily="34" charset="0"/>
              </a:rPr>
              <a:t>कु. अपूर्वा अग्रवालः</a:t>
            </a:r>
          </a:p>
          <a:p>
            <a:pPr eaLnBrk="1" hangingPunct="1">
              <a:lnSpc>
                <a:spcPct val="90000"/>
              </a:lnSpc>
            </a:pPr>
            <a:r>
              <a:rPr lang="hi-IN" altLang="en-US" sz="5100" dirty="0">
                <a:solidFill>
                  <a:srgbClr val="002060"/>
                </a:solidFill>
                <a:latin typeface="Kokila" panose="020B0604020202020204" pitchFamily="34" charset="0"/>
                <a:cs typeface="Kokila" panose="020B0604020202020204" pitchFamily="34" charset="0"/>
              </a:rPr>
              <a:t>सहायकाचार्या, ज्योतिषविभाग:</a:t>
            </a:r>
          </a:p>
          <a:p>
            <a:pPr eaLnBrk="1" hangingPunct="1">
              <a:lnSpc>
                <a:spcPct val="90000"/>
              </a:lnSpc>
            </a:pPr>
            <a:r>
              <a:rPr lang="hi-IN" altLang="en-US" sz="5100" dirty="0">
                <a:solidFill>
                  <a:srgbClr val="002060"/>
                </a:solidFill>
                <a:latin typeface="Kokila" panose="020B0604020202020204" pitchFamily="34" charset="0"/>
                <a:cs typeface="Kokila" panose="020B0604020202020204" pitchFamily="34" charset="0"/>
              </a:rPr>
              <a:t>श्रीसोमनाथसंस्कृतयुनिवर्सिटी</a:t>
            </a:r>
            <a:r>
              <a:rPr lang="en-US" altLang="en-US" sz="5100" dirty="0">
                <a:solidFill>
                  <a:srgbClr val="002060"/>
                </a:solidFill>
                <a:latin typeface="Kokila" panose="020B0604020202020204" pitchFamily="34" charset="0"/>
                <a:cs typeface="Kokila" panose="020B0604020202020204" pitchFamily="34" charset="0"/>
              </a:rPr>
              <a:t>,</a:t>
            </a:r>
            <a:r>
              <a:rPr lang="hi-IN" altLang="en-US" sz="5100" dirty="0">
                <a:solidFill>
                  <a:srgbClr val="002060"/>
                </a:solidFill>
                <a:latin typeface="Kokila" panose="020B0604020202020204" pitchFamily="34" charset="0"/>
                <a:cs typeface="Kokila" panose="020B0604020202020204" pitchFamily="34" charset="0"/>
              </a:rPr>
              <a:t> वेरावलम्</a:t>
            </a:r>
          </a:p>
          <a:p>
            <a:pPr algn="r" eaLnBrk="1" hangingPunct="1">
              <a:lnSpc>
                <a:spcPct val="90000"/>
              </a:lnSpc>
            </a:pPr>
            <a:endParaRPr lang="hi-IN" altLang="en-US" sz="2000" dirty="0">
              <a:solidFill>
                <a:srgbClr val="FF0066"/>
              </a:solidFill>
              <a:cs typeface="Mangal" panose="02040503050203030202" pitchFamily="18" charset="0"/>
            </a:endParaRPr>
          </a:p>
          <a:p>
            <a:pPr algn="r" eaLnBrk="1" hangingPunct="1">
              <a:lnSpc>
                <a:spcPct val="90000"/>
              </a:lnSpc>
            </a:pPr>
            <a:endParaRPr lang="hi-IN" altLang="en-US" sz="2000" dirty="0">
              <a:solidFill>
                <a:srgbClr val="FF0066"/>
              </a:solidFill>
              <a:cs typeface="Mangal" panose="02040503050203030202" pitchFamily="18" charset="0"/>
            </a:endParaRPr>
          </a:p>
        </p:txBody>
      </p:sp>
      <p:pic>
        <p:nvPicPr>
          <p:cNvPr id="2" name="Picture 1">
            <a:extLst>
              <a:ext uri="{FF2B5EF4-FFF2-40B4-BE49-F238E27FC236}">
                <a16:creationId xmlns:a16="http://schemas.microsoft.com/office/drawing/2014/main" xmlns="" id="{7F85FE19-EA4D-49EE-A8D2-2988CE285E72}"/>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0" y="0"/>
            <a:ext cx="1469184" cy="1324180"/>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a:extLst>
              <a:ext uri="{FF2B5EF4-FFF2-40B4-BE49-F238E27FC236}">
                <a16:creationId xmlns:a16="http://schemas.microsoft.com/office/drawing/2014/main" xmlns="" id="{F97A765B-03AD-4B3F-8F10-9C56E9A65140}"/>
              </a:ext>
            </a:extLst>
          </p:cNvPr>
          <p:cNvSpPr txBox="1"/>
          <p:nvPr/>
        </p:nvSpPr>
        <p:spPr>
          <a:xfrm>
            <a:off x="2056660" y="375413"/>
            <a:ext cx="8078680" cy="769441"/>
          </a:xfrm>
          <a:prstGeom prst="rect">
            <a:avLst/>
          </a:prstGeom>
          <a:noFill/>
        </p:spPr>
        <p:txBody>
          <a:bodyPr wrap="square" rtlCol="0">
            <a:spAutoFit/>
          </a:bodyPr>
          <a:lstStyle/>
          <a:p>
            <a:pPr algn="ctr"/>
            <a:r>
              <a:rPr lang="sa-IN" sz="4400" dirty="0">
                <a:ln w="0"/>
                <a:effectLst>
                  <a:outerShdw blurRad="38100" dist="19050" dir="2700000" algn="tl" rotWithShape="0">
                    <a:schemeClr val="dk1">
                      <a:alpha val="40000"/>
                    </a:schemeClr>
                  </a:outerShdw>
                </a:effectLst>
                <a:latin typeface="Aparajita" panose="02020603050405020304" pitchFamily="18" charset="0"/>
                <a:cs typeface="Aparajita" panose="02020603050405020304" pitchFamily="18" charset="0"/>
              </a:rPr>
              <a:t>श्री सोमनाथ संस्कृत विश्वविद्यालय, वेरावल</a:t>
            </a:r>
            <a:endParaRPr lang="en-IN" sz="1400" dirty="0"/>
          </a:p>
        </p:txBody>
      </p:sp>
      <p:sp>
        <p:nvSpPr>
          <p:cNvPr id="8" name="TextBox 7">
            <a:extLst>
              <a:ext uri="{FF2B5EF4-FFF2-40B4-BE49-F238E27FC236}">
                <a16:creationId xmlns:a16="http://schemas.microsoft.com/office/drawing/2014/main" xmlns="" id="{38F0D833-BAF6-49D1-91ED-523935C59FFE}"/>
              </a:ext>
            </a:extLst>
          </p:cNvPr>
          <p:cNvSpPr txBox="1"/>
          <p:nvPr/>
        </p:nvSpPr>
        <p:spPr>
          <a:xfrm>
            <a:off x="2908914" y="2238932"/>
            <a:ext cx="6374167" cy="707886"/>
          </a:xfrm>
          <a:prstGeom prst="rect">
            <a:avLst/>
          </a:prstGeom>
          <a:solidFill>
            <a:schemeClr val="tx1">
              <a:lumMod val="95000"/>
              <a:lumOff val="5000"/>
            </a:schemeClr>
          </a:solidFill>
        </p:spPr>
        <p:style>
          <a:lnRef idx="2">
            <a:schemeClr val="accent6"/>
          </a:lnRef>
          <a:fillRef idx="1">
            <a:schemeClr val="lt1"/>
          </a:fillRef>
          <a:effectRef idx="0">
            <a:schemeClr val="accent6"/>
          </a:effectRef>
          <a:fontRef idx="minor">
            <a:schemeClr val="dk1"/>
          </a:fontRef>
        </p:style>
        <p:txBody>
          <a:bodyPr wrap="square" rtlCol="0">
            <a:spAutoFit/>
            <a:scene3d>
              <a:camera prst="orthographicFront"/>
              <a:lightRig rig="soft" dir="t">
                <a:rot lat="0" lon="0" rev="15600000"/>
              </a:lightRig>
            </a:scene3d>
            <a:sp3d extrusionH="57150" prstMaterial="softEdge">
              <a:bevelT w="25400" h="38100"/>
            </a:sp3d>
          </a:bodyPr>
          <a:lstStyle/>
          <a:p>
            <a:pPr algn="ctr"/>
            <a:r>
              <a:rPr lang="sa-IN" sz="4000" b="1" dirty="0">
                <a:ln w="12700" cmpd="sng">
                  <a:solidFill>
                    <a:srgbClr val="FFFF00"/>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Aparajita" panose="02020603050405020304" pitchFamily="18" charset="0"/>
                <a:cs typeface="Aparajita" panose="02020603050405020304" pitchFamily="18" charset="0"/>
              </a:rPr>
              <a:t>मुहूर्त्त एवं व्यावसायिक ज्योतिष</a:t>
            </a:r>
            <a:endParaRPr lang="en-IN" b="1" dirty="0">
              <a:ln>
                <a:solidFill>
                  <a:srgbClr val="FFFF00"/>
                </a:solidFill>
              </a:ln>
              <a:solidFill>
                <a:schemeClr val="accent4"/>
              </a:solidFill>
              <a:latin typeface="Aparajita" panose="02020603050405020304" pitchFamily="18" charset="0"/>
              <a:cs typeface="Aparajita" panose="02020603050405020304" pitchFamily="18" charset="0"/>
            </a:endParaRPr>
          </a:p>
        </p:txBody>
      </p:sp>
      <p:sp>
        <p:nvSpPr>
          <p:cNvPr id="9" name="TextBox 8">
            <a:extLst>
              <a:ext uri="{FF2B5EF4-FFF2-40B4-BE49-F238E27FC236}">
                <a16:creationId xmlns:a16="http://schemas.microsoft.com/office/drawing/2014/main" xmlns="" id="{67DBDA5F-7292-40CE-97E6-30A4A74F008A}"/>
              </a:ext>
            </a:extLst>
          </p:cNvPr>
          <p:cNvSpPr txBox="1"/>
          <p:nvPr/>
        </p:nvSpPr>
        <p:spPr>
          <a:xfrm>
            <a:off x="639192" y="3337458"/>
            <a:ext cx="11097087" cy="76944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a-IN" sz="4400" b="1" dirty="0">
                <a:ln w="9525">
                  <a:solidFill>
                    <a:schemeClr val="bg1"/>
                  </a:solidFill>
                  <a:prstDash val="solid"/>
                </a:ln>
                <a:effectLst>
                  <a:outerShdw blurRad="12700" dist="38100" dir="2700000" algn="tl" rotWithShape="0">
                    <a:schemeClr val="bg1">
                      <a:lumMod val="50000"/>
                    </a:schemeClr>
                  </a:outerShdw>
                </a:effectLst>
                <a:latin typeface="Kokila" panose="020B0604020202020204" pitchFamily="34" charset="0"/>
                <a:cs typeface="Kokila" panose="020B0604020202020204" pitchFamily="34" charset="0"/>
              </a:rPr>
              <a:t>विषयाङ्गः – अन्नप्राशन से समावर्तन पर्यन्त संस्कारों</a:t>
            </a:r>
            <a:r>
              <a:rPr lang="en-US" sz="4400" b="1" dirty="0">
                <a:ln w="9525">
                  <a:solidFill>
                    <a:schemeClr val="bg1"/>
                  </a:solidFill>
                  <a:prstDash val="solid"/>
                </a:ln>
                <a:effectLst>
                  <a:outerShdw blurRad="12700" dist="38100" dir="2700000" algn="tl" rotWithShape="0">
                    <a:schemeClr val="bg1">
                      <a:lumMod val="50000"/>
                    </a:schemeClr>
                  </a:outerShdw>
                </a:effectLst>
                <a:latin typeface="Kokila" panose="020B0604020202020204" pitchFamily="34" charset="0"/>
                <a:cs typeface="Kokila" panose="020B0604020202020204" pitchFamily="34" charset="0"/>
              </a:rPr>
              <a:t> </a:t>
            </a:r>
            <a:r>
              <a:rPr lang="sa-IN" sz="4400" b="1" dirty="0">
                <a:ln w="9525">
                  <a:solidFill>
                    <a:schemeClr val="bg1"/>
                  </a:solidFill>
                  <a:prstDash val="solid"/>
                </a:ln>
                <a:effectLst>
                  <a:outerShdw blurRad="12700" dist="38100" dir="2700000" algn="tl" rotWithShape="0">
                    <a:schemeClr val="bg1">
                      <a:lumMod val="50000"/>
                    </a:schemeClr>
                  </a:outerShdw>
                </a:effectLst>
                <a:latin typeface="Kokila" panose="020B0604020202020204" pitchFamily="34" charset="0"/>
                <a:cs typeface="Kokila" panose="020B0604020202020204" pitchFamily="34" charset="0"/>
              </a:rPr>
              <a:t>हेतु मुहूर्त्त ज्ञान</a:t>
            </a:r>
            <a:endParaRPr lang="en-IN" b="1" dirty="0">
              <a:ln w="9525">
                <a:solidFill>
                  <a:schemeClr val="bg1"/>
                </a:solidFill>
                <a:prstDash val="solid"/>
              </a:ln>
              <a:effectLst>
                <a:outerShdw blurRad="12700" dist="38100" dir="2700000" algn="tl" rotWithShape="0">
                  <a:schemeClr val="bg1">
                    <a:lumMod val="50000"/>
                  </a:schemeClr>
                </a:outerShdw>
              </a:effectLst>
              <a:latin typeface="Kokila" panose="020B0604020202020204" pitchFamily="34" charset="0"/>
              <a:cs typeface="Kokila" panose="020B0604020202020204" pitchFamily="34" charset="0"/>
            </a:endParaRPr>
          </a:p>
        </p:txBody>
      </p:sp>
      <p:pic>
        <p:nvPicPr>
          <p:cNvPr id="10" name="Picture 9">
            <a:extLst>
              <a:ext uri="{FF2B5EF4-FFF2-40B4-BE49-F238E27FC236}">
                <a16:creationId xmlns:a16="http://schemas.microsoft.com/office/drawing/2014/main" xmlns="" id="{088DAB5C-5C43-4E4F-BEDB-6244DE1745EB}"/>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722816" y="26337"/>
            <a:ext cx="1469184" cy="1324180"/>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xmlns="" id="{296BFD8B-FFFC-4C4B-9CA2-D56A874AE615}"/>
              </a:ext>
            </a:extLst>
          </p:cNvPr>
          <p:cNvSpPr>
            <a:spLocks noGrp="1" noChangeArrowheads="1"/>
          </p:cNvSpPr>
          <p:nvPr>
            <p:ph idx="1"/>
          </p:nvPr>
        </p:nvSpPr>
        <p:spPr>
          <a:xfrm>
            <a:off x="965201" y="552449"/>
            <a:ext cx="9812290" cy="6079169"/>
          </a:xfrm>
        </p:spPr>
        <p:txBody>
          <a:bodyPr>
            <a:noAutofit/>
          </a:bodyPr>
          <a:lstStyle/>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कर्णवेध संस्कार</a:t>
            </a:r>
            <a:r>
              <a:rPr lang="en-US"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त्याज्य समय –</a:t>
            </a:r>
          </a:p>
          <a:p>
            <a:pPr marL="0" indent="0" algn="ctr">
              <a:buNone/>
            </a:pPr>
            <a:endParaRPr lang="sa-IN" altLang="en-US" sz="800"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a:lnSpc>
                <a:spcPct val="120000"/>
              </a:lnSpc>
              <a:spcBef>
                <a:spcPts val="600"/>
              </a:spcBef>
              <a:buFont typeface="Wingdings" panose="05000000000000000000" pitchFamily="2" charset="2"/>
              <a:buChar char="§"/>
            </a:pPr>
            <a:r>
              <a:rPr lang="sa-IN" altLang="en-US" b="1" dirty="0">
                <a:latin typeface="Kokila" panose="020B0604020202020204" pitchFamily="34" charset="0"/>
                <a:ea typeface="Arial Unicode MS" panose="020B0604020202020204" pitchFamily="34" charset="-128"/>
                <a:cs typeface="Kokila" panose="020B0604020202020204" pitchFamily="34" charset="0"/>
              </a:rPr>
              <a:t> </a:t>
            </a:r>
            <a:r>
              <a:rPr lang="sa-IN" altLang="en-US" dirty="0">
                <a:latin typeface="Kokila" panose="020B0604020202020204" pitchFamily="34" charset="0"/>
                <a:ea typeface="Arial Unicode MS" panose="020B0604020202020204" pitchFamily="34" charset="-128"/>
                <a:cs typeface="Kokila" panose="020B0604020202020204" pitchFamily="34" charset="0"/>
              </a:rPr>
              <a:t>तिथि – रिक्ता तिथियाँ (4,9,14), पर्व (अष्टमी, चतुर्दशी, पूर्णिमा, अमावस्या, सूर्य-संक्रान्ति), एकादशी</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मास – चैत्र (मीनस्थ सूर्य त्याज्य), पौष (धनुस्थ सूर्य त्याज्य), आषाढ़ शुक्ल एकादशी से कार्तिक शुक्ल एकादशी तक, जन्ममास</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वर्ष – सम वर्ष (2,4,6....)</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तारा – जन्मतारा </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वार – रविवार, मंगलवार, शनिवार</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काल – रात्रि और संध्या समय</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  जन्म लग्न और जन्मराशि से 8वीं राशी का लग्न और नवमांश का लग्न, तथा मेष, वृश्चिक और मीन लग्न </a:t>
            </a:r>
          </a:p>
          <a:p>
            <a:pPr>
              <a:lnSpc>
                <a:spcPct val="120000"/>
              </a:lnSpc>
              <a:buFont typeface="Wingdings" panose="05000000000000000000" pitchFamily="2" charset="2"/>
              <a:buChar cha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120000"/>
              </a:lnSpc>
              <a:buNone/>
            </a:pPr>
            <a:endParaRPr lang="sa-IN" altLang="en-US" b="1"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80000"/>
              </a:lnSpc>
              <a:buNone/>
            </a:pPr>
            <a:endParaRPr lang="hi-IN" altLang="en-US" dirty="0">
              <a:solidFill>
                <a:srgbClr val="FF0066"/>
              </a:solidFill>
              <a:cs typeface="Mangal" panose="02040503050203030202" pitchFamily="18" charset="0"/>
            </a:endParaRPr>
          </a:p>
          <a:p>
            <a:pPr marL="533400" indent="-533400">
              <a:lnSpc>
                <a:spcPct val="80000"/>
              </a:lnSpc>
            </a:pPr>
            <a:endParaRPr lang="en-US" altLang="en-US" dirty="0">
              <a:solidFill>
                <a:srgbClr val="FF0066"/>
              </a:solidFill>
              <a:cs typeface="Mangal" panose="02040503050203030202" pitchFamily="18" charset="0"/>
            </a:endParaRPr>
          </a:p>
        </p:txBody>
      </p:sp>
      <p:pic>
        <p:nvPicPr>
          <p:cNvPr id="6" name="Picture 5">
            <a:extLst>
              <a:ext uri="{FF2B5EF4-FFF2-40B4-BE49-F238E27FC236}">
                <a16:creationId xmlns:a16="http://schemas.microsoft.com/office/drawing/2014/main" xmlns="" id="{F8DDBC42-98EE-4D28-87D6-32618A7BD63F}"/>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67623819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1000"/>
                                        <p:tgtEl>
                                          <p:spTgt spid="17411">
                                            <p:txEl>
                                              <p:pRg st="0" end="0"/>
                                            </p:txEl>
                                          </p:spTgt>
                                        </p:tgtEl>
                                      </p:cBhvr>
                                    </p:animEffect>
                                    <p:anim calcmode="lin" valueType="num">
                                      <p:cBhvr>
                                        <p:cTn id="8"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7411">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7411">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7411">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7411">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7411">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7411">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xmlns="" id="{4FCE726D-6E04-4833-AF55-098AB4995C6E}"/>
              </a:ext>
            </a:extLst>
          </p:cNvPr>
          <p:cNvSpPr>
            <a:spLocks noGrp="1" noChangeArrowheads="1"/>
          </p:cNvSpPr>
          <p:nvPr>
            <p:ph idx="1"/>
          </p:nvPr>
        </p:nvSpPr>
        <p:spPr>
          <a:xfrm>
            <a:off x="1189608" y="793848"/>
            <a:ext cx="8620217" cy="5302152"/>
          </a:xfrm>
        </p:spPr>
        <p:txBody>
          <a:bodyPr>
            <a:normAutofit/>
          </a:bodyPr>
          <a:lstStyle/>
          <a:p>
            <a:pPr eaLnBrk="1" hangingPunct="1">
              <a:lnSpc>
                <a:spcPct val="90000"/>
              </a:lnSpc>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कर्णवेध</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संस्कार</a:t>
            </a:r>
            <a:r>
              <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शुभ मुहूर्त्त –</a:t>
            </a:r>
            <a:r>
              <a:rPr lang="sa-IN"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eaLnBrk="1" hangingPunct="1">
              <a:lnSpc>
                <a:spcPct val="90000"/>
              </a:lnSpc>
              <a:buNone/>
            </a:pPr>
            <a:endParaRPr lang="sa-IN"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शुभ मास – चैत्र, पौष, फाल्गुन, कार्तिक</a:t>
            </a:r>
            <a:endParaRPr lang="sa-IN" altLang="en-US" sz="2400" dirty="0">
              <a:latin typeface="Kokila" panose="020B0604020202020204" pitchFamily="34" charset="0"/>
              <a:ea typeface="Arial Unicode MS" panose="020B0604020202020204" pitchFamily="34" charset="-128"/>
              <a:cs typeface="Kokila" panose="020B0604020202020204" pitchFamily="34" charset="0"/>
            </a:endParaRPr>
          </a:p>
          <a:p>
            <a:pPr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दिन – सोमवार, बुधवार, गुरुवार, शुक्रवार</a:t>
            </a:r>
          </a:p>
          <a:p>
            <a:pPr>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नक्षत्र – रेवती, अश्विनी, पुष्य, पुनर्वसु, अनुराधा, श्रवणा, धनिष्ठा, चित्रा, मृगशिरा, हस्त (विद्ध तथा जन्म नक्षत्र त्याज्य) </a:t>
            </a:r>
          </a:p>
          <a:p>
            <a:pPr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तिथियाँ – 1,2,3,5,7,10,12,13</a:t>
            </a:r>
            <a:endParaRPr lang="sa-IN" altLang="en-US" sz="24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BF6289BC-C6A0-446B-B65B-B9D91D0D4CA9}"/>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24BA963-0273-49B5-9ACC-B6EED309713A}"/>
              </a:ext>
            </a:extLst>
          </p:cNvPr>
          <p:cNvSpPr>
            <a:spLocks noGrp="1"/>
          </p:cNvSpPr>
          <p:nvPr>
            <p:ph idx="1"/>
          </p:nvPr>
        </p:nvSpPr>
        <p:spPr>
          <a:xfrm>
            <a:off x="1175181" y="878889"/>
            <a:ext cx="9841637" cy="5475627"/>
          </a:xfrm>
        </p:spPr>
        <p:txBody>
          <a:bodyPr/>
          <a:lstStyle/>
          <a:p>
            <a:pPr eaLnBrk="1" hangingPunct="1">
              <a:lnSpc>
                <a:spcPct val="90000"/>
              </a:lnSpc>
              <a:buFont typeface="Wingdings" panose="05000000000000000000" pitchFamily="2" charset="2"/>
              <a:buChar char="q"/>
            </a:pPr>
            <a:r>
              <a:rPr lang="sa-IN" altLang="en-US" sz="2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कर्णवेध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संस्कार </a:t>
            </a:r>
            <a:r>
              <a:rPr lang="sa-IN" altLang="en-US" sz="3200" b="1" dirty="0">
                <a:solidFill>
                  <a:srgbClr val="002060"/>
                </a:solidFill>
                <a:latin typeface="Kokila" panose="020B0604020202020204" pitchFamily="34" charset="0"/>
                <a:cs typeface="Kokila" panose="020B0604020202020204" pitchFamily="34" charset="0"/>
              </a:rPr>
              <a:t>में लग्न शुद्धि –</a:t>
            </a:r>
          </a:p>
          <a:p>
            <a:pPr marL="0" indent="0" eaLnBrk="1" hangingPunct="1">
              <a:lnSpc>
                <a:spcPct val="90000"/>
              </a:lnSpc>
              <a:buNone/>
            </a:pPr>
            <a:endParaRPr lang="sa-IN" altLang="en-US" sz="1000" b="1" dirty="0">
              <a:solidFill>
                <a:srgbClr val="002060"/>
              </a:solidFill>
              <a:latin typeface="Kokila" panose="020B0604020202020204" pitchFamily="34" charset="0"/>
              <a:cs typeface="Kokila" panose="020B0604020202020204" pitchFamily="34" charset="0"/>
            </a:endParaRPr>
          </a:p>
          <a:p>
            <a:pPr>
              <a:spcBef>
                <a:spcPts val="12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शुभग्रह लग्न से 1,4,7,10,5,9,3,11 स्थानों में रहें तथा पापग्रह 3, 6, 11 स्थानों में रहें ।</a:t>
            </a:r>
          </a:p>
          <a:p>
            <a:pPr>
              <a:spcBef>
                <a:spcPts val="12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से अष्टम भाव शुद्ध रहे ।</a:t>
            </a:r>
          </a:p>
          <a:p>
            <a:pPr>
              <a:spcBef>
                <a:spcPts val="12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स्थान में शुक्र की राशि (वृष, तुला) अथवा गुरु की राशि (धनु, मीन) रहे ।</a:t>
            </a:r>
          </a:p>
          <a:p>
            <a:pPr>
              <a:spcBef>
                <a:spcPts val="12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में गुरु रहे ।</a:t>
            </a:r>
          </a:p>
          <a:p>
            <a:pPr marL="0" indent="0">
              <a:buNone/>
            </a:pPr>
            <a:endParaRPr lang="en-IN" dirty="0"/>
          </a:p>
        </p:txBody>
      </p:sp>
      <p:pic>
        <p:nvPicPr>
          <p:cNvPr id="4" name="Picture 3">
            <a:extLst>
              <a:ext uri="{FF2B5EF4-FFF2-40B4-BE49-F238E27FC236}">
                <a16:creationId xmlns:a16="http://schemas.microsoft.com/office/drawing/2014/main" xmlns="" id="{7E160F74-9CAD-4783-B7B3-50A4D52D2D45}"/>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17153022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2938C1EA-65E7-4353-BEDE-F21A76FF957D}"/>
              </a:ext>
            </a:extLst>
          </p:cNvPr>
          <p:cNvSpPr>
            <a:spLocks noGrp="1" noChangeArrowheads="1"/>
          </p:cNvSpPr>
          <p:nvPr>
            <p:ph type="title"/>
          </p:nvPr>
        </p:nvSpPr>
        <p:spPr>
          <a:xfrm>
            <a:off x="838200" y="365125"/>
            <a:ext cx="10515600" cy="913259"/>
          </a:xfrm>
        </p:spPr>
        <p:txBody>
          <a:bodyPr/>
          <a:lstStyle/>
          <a:p>
            <a:pPr marL="838200" indent="-838200"/>
            <a:r>
              <a:rPr lang="sa-IN" altLang="en-US" sz="5200" b="1" dirty="0">
                <a:solidFill>
                  <a:srgbClr val="CC3300"/>
                </a:solidFill>
                <a:latin typeface="Aparajita" panose="02020603050405020304" pitchFamily="18" charset="0"/>
                <a:cs typeface="Aparajita" panose="02020603050405020304" pitchFamily="18" charset="0"/>
              </a:rPr>
              <a:t> चूडाकरण संस्कार</a:t>
            </a:r>
            <a:endParaRPr lang="en-US" altLang="en-US" sz="5200" b="1" dirty="0">
              <a:solidFill>
                <a:srgbClr val="CC3300"/>
              </a:solidFill>
              <a:latin typeface="Aparajita" panose="02020603050405020304" pitchFamily="18" charset="0"/>
              <a:cs typeface="Aparajita" panose="02020603050405020304" pitchFamily="18" charset="0"/>
            </a:endParaRPr>
          </a:p>
        </p:txBody>
      </p:sp>
      <p:sp>
        <p:nvSpPr>
          <p:cNvPr id="21507" name="Rectangle 3">
            <a:extLst>
              <a:ext uri="{FF2B5EF4-FFF2-40B4-BE49-F238E27FC236}">
                <a16:creationId xmlns:a16="http://schemas.microsoft.com/office/drawing/2014/main" xmlns="" id="{01ACC0A7-A8D0-4294-BE77-AF3344DCC55A}"/>
              </a:ext>
            </a:extLst>
          </p:cNvPr>
          <p:cNvSpPr>
            <a:spLocks noGrp="1" noChangeArrowheads="1"/>
          </p:cNvSpPr>
          <p:nvPr>
            <p:ph idx="1"/>
          </p:nvPr>
        </p:nvSpPr>
        <p:spPr>
          <a:xfrm>
            <a:off x="1290963" y="1433235"/>
            <a:ext cx="10062838" cy="4940932"/>
          </a:xfrm>
        </p:spPr>
        <p:txBody>
          <a:bodyPr>
            <a:normAutofit/>
          </a:bodyPr>
          <a:lstStyle/>
          <a:p>
            <a:pPr eaLnBrk="1" hangingPunct="1">
              <a:lnSpc>
                <a:spcPct val="80000"/>
              </a:lnSpc>
            </a:pPr>
            <a:r>
              <a:rPr lang="sa-IN" altLang="en-US" dirty="0">
                <a:latin typeface="Kokila" panose="020B0604020202020204" pitchFamily="34" charset="0"/>
                <a:cs typeface="Kokila" panose="020B0604020202020204" pitchFamily="34" charset="0"/>
              </a:rPr>
              <a:t> इसका प्रचलित नाम मुण्डन-संस्कार है ।</a:t>
            </a:r>
          </a:p>
          <a:p>
            <a:pPr eaLnBrk="1" hangingPunct="1">
              <a:lnSpc>
                <a:spcPct val="80000"/>
              </a:lnSpc>
            </a:pPr>
            <a:endParaRPr lang="sa-IN" altLang="en-US" dirty="0">
              <a:latin typeface="Kokila" panose="020B0604020202020204" pitchFamily="34" charset="0"/>
              <a:cs typeface="Kokila" panose="020B0604020202020204" pitchFamily="34" charset="0"/>
            </a:endParaRPr>
          </a:p>
          <a:p>
            <a:pPr eaLnBrk="1" hangingPunct="1">
              <a:lnSpc>
                <a:spcPct val="80000"/>
              </a:lnSpc>
            </a:pPr>
            <a:r>
              <a:rPr lang="sa-IN" altLang="en-US" dirty="0">
                <a:latin typeface="Kokila" panose="020B0604020202020204" pitchFamily="34" charset="0"/>
                <a:cs typeface="Kokila" panose="020B0604020202020204" pitchFamily="34" charset="0"/>
              </a:rPr>
              <a:t>मुण्डन संस्कार करने से बालक के सिर की सफाई हो जाती है, जिससे सिर में भारीपन, दर्द, खुजली और त्वचा सम्बन्धी रोग नहीं होते ।</a:t>
            </a:r>
          </a:p>
          <a:p>
            <a:pPr eaLnBrk="1" hangingPunct="1">
              <a:lnSpc>
                <a:spcPct val="80000"/>
              </a:lnSpc>
            </a:pPr>
            <a:endParaRPr lang="sa-IN" altLang="en-US" dirty="0">
              <a:latin typeface="Kokila" panose="020B0604020202020204" pitchFamily="34" charset="0"/>
              <a:cs typeface="Kokila" panose="020B0604020202020204" pitchFamily="34" charset="0"/>
            </a:endParaRPr>
          </a:p>
          <a:p>
            <a:pPr eaLnBrk="1" hangingPunct="1">
              <a:lnSpc>
                <a:spcPct val="80000"/>
              </a:lnSpc>
            </a:pPr>
            <a:r>
              <a:rPr lang="sa-IN" altLang="en-US" dirty="0">
                <a:latin typeface="Kokila" panose="020B0604020202020204" pitchFamily="34" charset="0"/>
                <a:cs typeface="Kokila" panose="020B0604020202020204" pitchFamily="34" charset="0"/>
              </a:rPr>
              <a:t>मुण्डन कराने के पश्चात् बालक के शिर में मलाई आदि की मालिश का विधान है, जिससे मस्तिष्क को शीतलता और शक्ति प्राप्त हो ।</a:t>
            </a:r>
          </a:p>
          <a:p>
            <a:pPr eaLnBrk="1" hangingPunct="1">
              <a:lnSpc>
                <a:spcPct val="80000"/>
              </a:lnSpc>
            </a:pPr>
            <a:endParaRPr lang="sa-IN" altLang="en-US" dirty="0">
              <a:latin typeface="Kokila" panose="020B0604020202020204" pitchFamily="34" charset="0"/>
              <a:cs typeface="Kokila" panose="020B0604020202020204" pitchFamily="34" charset="0"/>
            </a:endParaRPr>
          </a:p>
          <a:p>
            <a:pPr eaLnBrk="1" hangingPunct="1">
              <a:lnSpc>
                <a:spcPct val="80000"/>
              </a:lnSpc>
            </a:pPr>
            <a:r>
              <a:rPr lang="sa-IN" altLang="en-US" dirty="0">
                <a:latin typeface="Kokila" panose="020B0604020202020204" pitchFamily="34" charset="0"/>
                <a:cs typeface="Kokila" panose="020B0604020202020204" pitchFamily="34" charset="0"/>
              </a:rPr>
              <a:t>बालक के बौद्धिक विकास हेतु यह बहुत महत्त्वपूर्ण है ।</a:t>
            </a:r>
          </a:p>
          <a:p>
            <a:pPr eaLnBrk="1" hangingPunct="1">
              <a:lnSpc>
                <a:spcPct val="80000"/>
              </a:lnSpc>
              <a:buFont typeface="Wingdings" panose="05000000000000000000" pitchFamily="2" charset="2"/>
              <a:buNone/>
            </a:pPr>
            <a:endParaRPr lang="hi-IN" altLang="en-US" sz="1800" dirty="0">
              <a:latin typeface="Kokila" panose="020B0604020202020204" pitchFamily="34" charset="0"/>
              <a:cs typeface="Kokila" panose="020B0604020202020204" pitchFamily="34" charset="0"/>
            </a:endParaRPr>
          </a:p>
        </p:txBody>
      </p:sp>
      <p:pic>
        <p:nvPicPr>
          <p:cNvPr id="5" name="Picture 4">
            <a:extLst>
              <a:ext uri="{FF2B5EF4-FFF2-40B4-BE49-F238E27FC236}">
                <a16:creationId xmlns:a16="http://schemas.microsoft.com/office/drawing/2014/main" xmlns="" id="{F6EDF8A9-F928-49BB-BAC9-FABBA4399871}"/>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60723888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xmlns="" id="{01ACC0A7-A8D0-4294-BE77-AF3344DCC55A}"/>
              </a:ext>
            </a:extLst>
          </p:cNvPr>
          <p:cNvSpPr>
            <a:spLocks noGrp="1" noChangeArrowheads="1"/>
          </p:cNvSpPr>
          <p:nvPr>
            <p:ph idx="1"/>
          </p:nvPr>
        </p:nvSpPr>
        <p:spPr>
          <a:xfrm>
            <a:off x="1077897" y="1017310"/>
            <a:ext cx="10613255" cy="5797253"/>
          </a:xfrm>
        </p:spPr>
        <p:txBody>
          <a:bodyPr>
            <a:normAutofit/>
          </a:bodyPr>
          <a:lstStyle/>
          <a:p>
            <a:pPr eaLnBrk="1" hangingPunct="1">
              <a:lnSpc>
                <a:spcPct val="100000"/>
              </a:lnSpc>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चूडाकरण संस्कार की कालावधि एवं मुहूर्त्त –</a:t>
            </a:r>
          </a:p>
          <a:p>
            <a:pPr eaLnBrk="1" hangingPunct="1">
              <a:lnSpc>
                <a:spcPct val="100000"/>
              </a:lnSpc>
              <a:buFont typeface="Wingdings" panose="05000000000000000000" pitchFamily="2" charset="2"/>
              <a:buNone/>
            </a:pPr>
            <a:endParaRPr lang="sa-IN" altLang="en-US" sz="800" dirty="0">
              <a:solidFill>
                <a:srgbClr val="0070C0"/>
              </a:solidFill>
              <a:latin typeface="Kokila" panose="020B0604020202020204" pitchFamily="34" charset="0"/>
              <a:cs typeface="Kokila" panose="020B0604020202020204" pitchFamily="34" charset="0"/>
            </a:endParaRPr>
          </a:p>
          <a:p>
            <a:pPr algn="ctr" eaLnBrk="1" hangingPunct="1">
              <a:lnSpc>
                <a:spcPct val="100000"/>
              </a:lnSpc>
              <a:spcBef>
                <a:spcPts val="0"/>
              </a:spcBef>
              <a:buFont typeface="Wingdings" panose="05000000000000000000" pitchFamily="2" charset="2"/>
              <a:buNone/>
            </a:pPr>
            <a:endParaRPr lang="en-US" altLang="en-US" sz="3200" b="1" dirty="0">
              <a:solidFill>
                <a:srgbClr val="FF0000"/>
              </a:solidFill>
              <a:latin typeface="Kokila" panose="020B0604020202020204" pitchFamily="34" charset="0"/>
              <a:cs typeface="Kokila" panose="020B0604020202020204" pitchFamily="34" charset="0"/>
            </a:endParaRPr>
          </a:p>
          <a:p>
            <a:pPr algn="ctr" eaLnBrk="1" hangingPunct="1">
              <a:lnSpc>
                <a:spcPct val="100000"/>
              </a:lnSpc>
              <a:spcBef>
                <a:spcPts val="0"/>
              </a:spcBef>
              <a:buFont typeface="Wingdings" panose="05000000000000000000" pitchFamily="2" charset="2"/>
              <a:buNone/>
            </a:pPr>
            <a:r>
              <a:rPr lang="sa-IN" altLang="en-US" sz="3200" b="1" dirty="0">
                <a:solidFill>
                  <a:srgbClr val="FF0000"/>
                </a:solidFill>
                <a:latin typeface="Kokila" panose="020B0604020202020204" pitchFamily="34" charset="0"/>
                <a:cs typeface="Kokila" panose="020B0604020202020204" pitchFamily="34" charset="0"/>
              </a:rPr>
              <a:t>चौलं संवत्सरे पूर्णे त्रितये विषमे चरेत् ॥</a:t>
            </a:r>
          </a:p>
          <a:p>
            <a:pPr algn="ctr" eaLnBrk="1" hangingPunct="1">
              <a:lnSpc>
                <a:spcPct val="100000"/>
              </a:lnSpc>
              <a:spcBef>
                <a:spcPts val="0"/>
              </a:spcBef>
              <a:buFont typeface="Wingdings" panose="05000000000000000000" pitchFamily="2" charset="2"/>
              <a:buNone/>
            </a:pPr>
            <a:endParaRPr lang="sa-IN" altLang="en-US" sz="1100" b="1" dirty="0">
              <a:solidFill>
                <a:srgbClr val="FF0000"/>
              </a:solidFill>
              <a:latin typeface="Kokila" panose="020B0604020202020204" pitchFamily="34" charset="0"/>
              <a:cs typeface="Kokila" panose="020B0604020202020204" pitchFamily="34" charset="0"/>
            </a:endParaRPr>
          </a:p>
          <a:p>
            <a:pPr eaLnBrk="1" hangingPunct="1">
              <a:lnSpc>
                <a:spcPct val="100000"/>
              </a:lnSpc>
              <a:spcBef>
                <a:spcPts val="0"/>
              </a:spcBef>
              <a:buFont typeface="Wingdings" panose="05000000000000000000" pitchFamily="2" charset="2"/>
              <a:buNone/>
            </a:pPr>
            <a:r>
              <a:rPr lang="sa-IN" altLang="en-US" dirty="0">
                <a:latin typeface="Kokila" panose="020B0604020202020204" pitchFamily="34" charset="0"/>
                <a:cs typeface="Kokila" panose="020B0604020202020204" pitchFamily="34" charset="0"/>
              </a:rPr>
              <a:t>जन्म से 1,3,5 आदि विषम वर्षों में बच्चे का चूडाकरण संस्कार करना चाहिए ।</a:t>
            </a:r>
          </a:p>
          <a:p>
            <a:pPr marL="0" indent="0">
              <a:lnSpc>
                <a:spcPct val="100000"/>
              </a:lnSpc>
              <a:spcBef>
                <a:spcPts val="0"/>
              </a:spcBef>
              <a:buNone/>
            </a:pPr>
            <a:endParaRPr lang="sa-IN" altLang="en-US" sz="1000" dirty="0">
              <a:latin typeface="Kokila" panose="020B0604020202020204" pitchFamily="34" charset="0"/>
              <a:cs typeface="Kokila" panose="020B0604020202020204" pitchFamily="34" charset="0"/>
            </a:endParaRPr>
          </a:p>
          <a:p>
            <a:pPr marL="0" indent="0">
              <a:lnSpc>
                <a:spcPct val="100000"/>
              </a:lnSpc>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hi-IN" altLang="en-US" sz="1800" dirty="0">
              <a:latin typeface="Kokila" panose="020B0604020202020204" pitchFamily="34" charset="0"/>
              <a:cs typeface="Kokila" panose="020B0604020202020204" pitchFamily="34" charset="0"/>
            </a:endParaRPr>
          </a:p>
        </p:txBody>
      </p:sp>
      <p:pic>
        <p:nvPicPr>
          <p:cNvPr id="7" name="Picture 6">
            <a:extLst>
              <a:ext uri="{FF2B5EF4-FFF2-40B4-BE49-F238E27FC236}">
                <a16:creationId xmlns:a16="http://schemas.microsoft.com/office/drawing/2014/main" xmlns="" id="{9061CFF8-2F1B-428C-80DB-35AA6B6E46DB}"/>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49960199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1507">
                                            <p:txEl>
                                              <p:pRg st="3" end="3"/>
                                            </p:txEl>
                                          </p:spTgt>
                                        </p:tgtEl>
                                        <p:attrNameLst>
                                          <p:attrName>style.visibility</p:attrName>
                                        </p:attrNameLst>
                                      </p:cBhvr>
                                      <p:to>
                                        <p:strVal val="visible"/>
                                      </p:to>
                                    </p:set>
                                    <p:anim calcmode="lin" valueType="num">
                                      <p:cBhvr additive="base">
                                        <p:cTn id="11"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507">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1507">
                                            <p:txEl>
                                              <p:pRg st="5" end="5"/>
                                            </p:txEl>
                                          </p:spTgt>
                                        </p:tgtEl>
                                        <p:attrNameLst>
                                          <p:attrName>style.visibility</p:attrName>
                                        </p:attrNameLst>
                                      </p:cBhvr>
                                      <p:to>
                                        <p:strVal val="visible"/>
                                      </p:to>
                                    </p:set>
                                    <p:anim calcmode="lin" valueType="num">
                                      <p:cBhvr additive="base">
                                        <p:cTn id="15"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xmlns="" id="{01ACC0A7-A8D0-4294-BE77-AF3344DCC55A}"/>
              </a:ext>
            </a:extLst>
          </p:cNvPr>
          <p:cNvSpPr>
            <a:spLocks noGrp="1" noChangeArrowheads="1"/>
          </p:cNvSpPr>
          <p:nvPr>
            <p:ph idx="1"/>
          </p:nvPr>
        </p:nvSpPr>
        <p:spPr>
          <a:xfrm>
            <a:off x="607381" y="389200"/>
            <a:ext cx="10613255" cy="5797253"/>
          </a:xfrm>
        </p:spPr>
        <p:txBody>
          <a:bodyPr>
            <a:normAutofit fontScale="92500" lnSpcReduction="10000"/>
          </a:bodyPr>
          <a:lstStyle/>
          <a:p>
            <a:pPr marL="0" indent="0" eaLnBrk="1" hangingPunct="1">
              <a:lnSpc>
                <a:spcPct val="100000"/>
              </a:lnSpc>
              <a:buNone/>
            </a:pPr>
            <a:endParaRPr lang="sa-IN" altLang="en-US" sz="1000" dirty="0">
              <a:latin typeface="Kokila" panose="020B0604020202020204" pitchFamily="34" charset="0"/>
              <a:cs typeface="Kokila" panose="020B0604020202020204" pitchFamily="34" charset="0"/>
            </a:endParaRPr>
          </a:p>
          <a:p>
            <a:pPr>
              <a:lnSpc>
                <a:spcPct val="100000"/>
              </a:lnSpc>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चूडाकरण संस्कार</a:t>
            </a:r>
            <a:r>
              <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त्याज्य समय –</a:t>
            </a:r>
          </a:p>
          <a:p>
            <a:pPr marL="0" indent="0">
              <a:lnSpc>
                <a:spcPct val="100000"/>
              </a:lnSpc>
              <a:buNone/>
            </a:pPr>
            <a:endParaRPr lang="sa-IN" altLang="en-US" sz="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तिथि – रिक्ता तिथियाँ (4,9,14), पर्व (अष्टमी, चतुर्दशी, पूर्णिमा, अमावस्या, सूर्य-संक्रान्ति), 1,6,12</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मास – चैत्र मास और दक्षिणायन </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गुरु - शुक्र के बाल-वृद्ध-अस्त होने पर</a:t>
            </a:r>
            <a:endParaRPr lang="en-US" altLang="en-US"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120000"/>
              </a:lnSpc>
              <a:spcBef>
                <a:spcPts val="600"/>
              </a:spcBef>
              <a:buNone/>
            </a:pPr>
            <a:r>
              <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rPr>
              <a:t>	गुरु का बाल काल   –  पूर्वोदय अथवा पश्चिमोदय के बाद  –  15 दिन</a:t>
            </a:r>
          </a:p>
          <a:p>
            <a:pPr marL="0" indent="0">
              <a:lnSpc>
                <a:spcPct val="120000"/>
              </a:lnSpc>
              <a:spcBef>
                <a:spcPts val="600"/>
              </a:spcBef>
              <a:buNone/>
            </a:pPr>
            <a:r>
              <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rPr>
              <a:t>	गुरु का वृद्ध काल    –  पूर्वास्त अथवा पश्चिमास्त से पहले  –  15 दिन</a:t>
            </a:r>
          </a:p>
          <a:p>
            <a:pPr marL="0" indent="0">
              <a:lnSpc>
                <a:spcPct val="120000"/>
              </a:lnSpc>
              <a:spcBef>
                <a:spcPts val="600"/>
              </a:spcBef>
              <a:buNone/>
            </a:pPr>
            <a:r>
              <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rPr>
              <a:t>	शुक्र का बाल काल –  पूर्वोदय के बाद   – 3 दिन तथा पश्चिमोदय के बाद     –  10 दिन</a:t>
            </a:r>
          </a:p>
          <a:p>
            <a:pPr marL="0" indent="0">
              <a:lnSpc>
                <a:spcPct val="120000"/>
              </a:lnSpc>
              <a:spcBef>
                <a:spcPts val="600"/>
              </a:spcBef>
              <a:buNone/>
            </a:pPr>
            <a:r>
              <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rPr>
              <a:t>	शुक्र का वृद्ध काल  –  पूर्वास्त से पहले  – 15 दिन तथा पश्चिमास्त से पहले   –  5 दिन</a:t>
            </a:r>
          </a:p>
          <a:p>
            <a:pPr marL="0" indent="0">
              <a:lnSpc>
                <a:spcPct val="120000"/>
              </a:lnSpc>
              <a:spcBef>
                <a:spcPts val="600"/>
              </a:spcBef>
              <a:buNone/>
            </a:pPr>
            <a:endParaRPr lang="sa-IN" altLang="en-US" sz="400" dirty="0">
              <a:solidFill>
                <a:srgbClr val="0070C0"/>
              </a:solidFill>
              <a:latin typeface="Kokila" panose="020B0604020202020204" pitchFamily="34" charset="0"/>
              <a:ea typeface="Arial Unicode MS" panose="020B0604020202020204" pitchFamily="34" charset="-128"/>
              <a:cs typeface="Kokila" panose="020B0604020202020204" pitchFamily="34" charset="0"/>
            </a:endParaRP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वार - रविवार, मंगलवार, शनिवार</a:t>
            </a:r>
          </a:p>
          <a:p>
            <a:pPr>
              <a:lnSpc>
                <a:spcPct val="12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  जन्म लग्न और जन्मराशि से 8वां लग्न</a:t>
            </a:r>
            <a:endParaRPr lang="sa-IN" alt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100000"/>
              </a:lnSpc>
              <a:buFont typeface="Wingdings" panose="05000000000000000000" pitchFamily="2" charset="2"/>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hi-IN" altLang="en-US" sz="1800" dirty="0">
              <a:latin typeface="Kokila" panose="020B0604020202020204" pitchFamily="34" charset="0"/>
              <a:cs typeface="Kokila" panose="020B0604020202020204" pitchFamily="34" charset="0"/>
            </a:endParaRPr>
          </a:p>
        </p:txBody>
      </p:sp>
      <p:pic>
        <p:nvPicPr>
          <p:cNvPr id="7" name="Picture 6">
            <a:extLst>
              <a:ext uri="{FF2B5EF4-FFF2-40B4-BE49-F238E27FC236}">
                <a16:creationId xmlns:a16="http://schemas.microsoft.com/office/drawing/2014/main" xmlns="" id="{9061CFF8-2F1B-428C-80DB-35AA6B6E46DB}"/>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167246001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 calcmode="lin" valueType="num">
                                      <p:cBhvr additive="base">
                                        <p:cTn id="7"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1507">
                                            <p:txEl>
                                              <p:pRg st="4" end="4"/>
                                            </p:txEl>
                                          </p:spTgt>
                                        </p:tgtEl>
                                        <p:attrNameLst>
                                          <p:attrName>style.visibility</p:attrName>
                                        </p:attrNameLst>
                                      </p:cBhvr>
                                      <p:to>
                                        <p:strVal val="visible"/>
                                      </p:to>
                                    </p:set>
                                    <p:anim calcmode="lin" valueType="num">
                                      <p:cBhvr additive="base">
                                        <p:cTn id="1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507">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1507">
                                            <p:txEl>
                                              <p:pRg st="5" end="5"/>
                                            </p:txEl>
                                          </p:spTgt>
                                        </p:tgtEl>
                                        <p:attrNameLst>
                                          <p:attrName>style.visibility</p:attrName>
                                        </p:attrNameLst>
                                      </p:cBhvr>
                                      <p:to>
                                        <p:strVal val="visible"/>
                                      </p:to>
                                    </p:set>
                                    <p:anim calcmode="lin" valueType="num">
                                      <p:cBhvr additive="base">
                                        <p:cTn id="15"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1507">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1507">
                                            <p:txEl>
                                              <p:pRg st="6" end="6"/>
                                            </p:txEl>
                                          </p:spTgt>
                                        </p:tgtEl>
                                        <p:attrNameLst>
                                          <p:attrName>style.visibility</p:attrName>
                                        </p:attrNameLst>
                                      </p:cBhvr>
                                      <p:to>
                                        <p:strVal val="visible"/>
                                      </p:to>
                                    </p:set>
                                    <p:anim calcmode="lin" valueType="num">
                                      <p:cBhvr additive="base">
                                        <p:cTn id="19" dur="500" fill="hold"/>
                                        <p:tgtEl>
                                          <p:spTgt spid="21507">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1507">
                                            <p:txEl>
                                              <p:pRg st="7" end="7"/>
                                            </p:txEl>
                                          </p:spTgt>
                                        </p:tgtEl>
                                        <p:attrNameLst>
                                          <p:attrName>style.visibility</p:attrName>
                                        </p:attrNameLst>
                                      </p:cBhvr>
                                      <p:to>
                                        <p:strVal val="visible"/>
                                      </p:to>
                                    </p:set>
                                    <p:anim calcmode="lin" valueType="num">
                                      <p:cBhvr additive="base">
                                        <p:cTn id="23" dur="500" fill="hold"/>
                                        <p:tgtEl>
                                          <p:spTgt spid="21507">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507">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anim calcmode="lin" valueType="num">
                                      <p:cBhvr additive="base">
                                        <p:cTn id="27" dur="500" fill="hold"/>
                                        <p:tgtEl>
                                          <p:spTgt spid="21507">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1507">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1507">
                                            <p:txEl>
                                              <p:pRg st="9" end="9"/>
                                            </p:txEl>
                                          </p:spTgt>
                                        </p:tgtEl>
                                        <p:attrNameLst>
                                          <p:attrName>style.visibility</p:attrName>
                                        </p:attrNameLst>
                                      </p:cBhvr>
                                      <p:to>
                                        <p:strVal val="visible"/>
                                      </p:to>
                                    </p:set>
                                    <p:anim calcmode="lin" valueType="num">
                                      <p:cBhvr additive="base">
                                        <p:cTn id="31" dur="500" fill="hold"/>
                                        <p:tgtEl>
                                          <p:spTgt spid="21507">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1507">
                                            <p:txEl>
                                              <p:pRg st="11" end="11"/>
                                            </p:txEl>
                                          </p:spTgt>
                                        </p:tgtEl>
                                        <p:attrNameLst>
                                          <p:attrName>style.visibility</p:attrName>
                                        </p:attrNameLst>
                                      </p:cBhvr>
                                      <p:to>
                                        <p:strVal val="visible"/>
                                      </p:to>
                                    </p:set>
                                    <p:anim calcmode="lin" valueType="num">
                                      <p:cBhvr additive="base">
                                        <p:cTn id="35" dur="500" fill="hold"/>
                                        <p:tgtEl>
                                          <p:spTgt spid="21507">
                                            <p:txEl>
                                              <p:pRg st="11" end="1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1507">
                                            <p:txEl>
                                              <p:pRg st="11" end="1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1507">
                                            <p:txEl>
                                              <p:pRg st="12" end="12"/>
                                            </p:txEl>
                                          </p:spTgt>
                                        </p:tgtEl>
                                        <p:attrNameLst>
                                          <p:attrName>style.visibility</p:attrName>
                                        </p:attrNameLst>
                                      </p:cBhvr>
                                      <p:to>
                                        <p:strVal val="visible"/>
                                      </p:to>
                                    </p:set>
                                    <p:anim calcmode="lin" valueType="num">
                                      <p:cBhvr additive="base">
                                        <p:cTn id="39" dur="500" fill="hold"/>
                                        <p:tgtEl>
                                          <p:spTgt spid="21507">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1507">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1507">
                                            <p:txEl>
                                              <p:pRg st="3" end="3"/>
                                            </p:txEl>
                                          </p:spTgt>
                                        </p:tgtEl>
                                        <p:attrNameLst>
                                          <p:attrName>style.visibility</p:attrName>
                                        </p:attrNameLst>
                                      </p:cBhvr>
                                      <p:to>
                                        <p:strVal val="visible"/>
                                      </p:to>
                                    </p:set>
                                    <p:anim calcmode="lin" valueType="num">
                                      <p:cBhvr additive="base">
                                        <p:cTn id="43"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xmlns="" id="{4FCE726D-6E04-4833-AF55-098AB4995C6E}"/>
              </a:ext>
            </a:extLst>
          </p:cNvPr>
          <p:cNvSpPr>
            <a:spLocks noGrp="1" noChangeArrowheads="1"/>
          </p:cNvSpPr>
          <p:nvPr>
            <p:ph idx="1"/>
          </p:nvPr>
        </p:nvSpPr>
        <p:spPr>
          <a:xfrm>
            <a:off x="1189608" y="793848"/>
            <a:ext cx="8620217" cy="5302152"/>
          </a:xfrm>
        </p:spPr>
        <p:txBody>
          <a:bodyPr>
            <a:normAutofit/>
          </a:bodyPr>
          <a:lstStyle/>
          <a:p>
            <a:pPr eaLnBrk="1" hangingPunct="1">
              <a:lnSpc>
                <a:spcPct val="90000"/>
              </a:lnSpc>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चूडाकरण</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संस्कार</a:t>
            </a:r>
            <a:r>
              <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शुभ मुहूर्त्त –</a:t>
            </a:r>
            <a:r>
              <a:rPr lang="sa-IN"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eaLnBrk="1" hangingPunct="1">
              <a:lnSpc>
                <a:spcPct val="90000"/>
              </a:lnSpc>
              <a:buNone/>
            </a:pPr>
            <a:endParaRPr lang="sa-IN" altLang="en-US" sz="9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9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शुभ मास – उत्तरायण में (माघ, फाल्गुन, वैशाख, ज्येष्ठ, आषाढ़)</a:t>
            </a:r>
            <a:endParaRPr lang="sa-IN" altLang="en-US" sz="2400" dirty="0">
              <a:latin typeface="Kokila" panose="020B0604020202020204" pitchFamily="34" charset="0"/>
              <a:ea typeface="Arial Unicode MS" panose="020B0604020202020204" pitchFamily="34" charset="-128"/>
              <a:cs typeface="Kokila" panose="020B0604020202020204" pitchFamily="34" charset="0"/>
            </a:endParaRPr>
          </a:p>
          <a:p>
            <a:pPr eaLnBrk="1" hangingPunct="1">
              <a:lnSpc>
                <a:spcPct val="90000"/>
              </a:lnSpc>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दिन – सोमवार, बुधवार, गुरुवार, शुक्रवार</a:t>
            </a:r>
          </a:p>
          <a:p>
            <a:pPr marL="0" indent="0" algn="ctr" eaLnBrk="1" hangingPunct="1">
              <a:lnSpc>
                <a:spcPct val="90000"/>
              </a:lnSpc>
              <a:buNone/>
            </a:pPr>
            <a:r>
              <a:rPr lang="sa-IN" altLang="en-US" b="1" dirty="0">
                <a:solidFill>
                  <a:srgbClr val="FF0000"/>
                </a:solidFill>
                <a:latin typeface="Kokila" panose="020B0604020202020204" pitchFamily="34" charset="0"/>
                <a:cs typeface="Kokila" panose="020B0604020202020204" pitchFamily="34" charset="0"/>
              </a:rPr>
              <a:t>अथवा ब्राह्मणस्यार्के क्षत्रियस्य कुजेऽह्नि । मन्दाहे वा वैश्यशूद्राणां....॥</a:t>
            </a:r>
          </a:p>
          <a:p>
            <a:pPr marL="0" indent="0" eaLnBrk="1" hangingPunct="1">
              <a:lnSpc>
                <a:spcPct val="90000"/>
              </a:lnSpc>
              <a:buNone/>
            </a:pPr>
            <a:r>
              <a:rPr lang="sa-IN" altLang="en-US" dirty="0">
                <a:latin typeface="Kokila" panose="020B0604020202020204" pitchFamily="34" charset="0"/>
                <a:cs typeface="Kokila" panose="020B0604020202020204" pitchFamily="34" charset="0"/>
              </a:rPr>
              <a:t>अर्थात्  </a:t>
            </a:r>
            <a:r>
              <a:rPr lang="sa-IN" altLang="en-US" b="1" dirty="0">
                <a:latin typeface="Kokila" panose="020B0604020202020204" pitchFamily="34" charset="0"/>
                <a:cs typeface="Kokila" panose="020B0604020202020204" pitchFamily="34" charset="0"/>
              </a:rPr>
              <a:t>ब्राह्मण का रविवार , क्षत्रिय का मंगलवार , वैश्य-शूद्र का शनिवार</a:t>
            </a:r>
            <a:endParaRPr lang="en-US" altLang="en-US" b="1" dirty="0">
              <a:latin typeface="Kokila" panose="020B0604020202020204" pitchFamily="34" charset="0"/>
              <a:cs typeface="Kokila" panose="020B0604020202020204" pitchFamily="34" charset="0"/>
            </a:endParaRPr>
          </a:p>
          <a:p>
            <a:pPr marL="0" indent="0" eaLnBrk="1" hangingPunct="1">
              <a:lnSpc>
                <a:spcPct val="90000"/>
              </a:lnSpc>
              <a:buNone/>
            </a:pPr>
            <a:endParaRPr lang="sa-IN" altLang="en-US" sz="900" b="1" dirty="0">
              <a:latin typeface="Kokila" panose="020B0604020202020204" pitchFamily="34" charset="0"/>
              <a:cs typeface="Kokila" panose="020B0604020202020204" pitchFamily="34" charset="0"/>
            </a:endParaRPr>
          </a:p>
          <a:p>
            <a:pPr>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नक्षत्र – स्वाती, पुनर्वसु, श्रवणा, धनिष्ठा, शतभिषा, हस्त, रेवती, अश्विनी, पुष्य,अभिजित्, ज्येष्ठा, चित्रा, मृगशिरा, (विद्ध नक्षत्र त्याज्य) </a:t>
            </a:r>
          </a:p>
          <a:p>
            <a:pPr eaLnBrk="1" hangingPunct="1">
              <a:lnSpc>
                <a:spcPct val="90000"/>
              </a:lnSpc>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तिथियाँ – 2,3,5,7,10,11,13</a:t>
            </a:r>
          </a:p>
          <a:p>
            <a:pPr eaLnBrk="1" hangingPunct="1">
              <a:lnSpc>
                <a:spcPct val="90000"/>
              </a:lnSpc>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 तारा – सम्पद्, क्षेम, साधक, मैत्र, अतिमैत्र</a:t>
            </a:r>
          </a:p>
        </p:txBody>
      </p:sp>
      <p:pic>
        <p:nvPicPr>
          <p:cNvPr id="4" name="Picture 3">
            <a:extLst>
              <a:ext uri="{FF2B5EF4-FFF2-40B4-BE49-F238E27FC236}">
                <a16:creationId xmlns:a16="http://schemas.microsoft.com/office/drawing/2014/main" xmlns="" id="{BF6289BC-C6A0-446B-B65B-B9D91D0D4CA9}"/>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96020962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24BA963-0273-49B5-9ACC-B6EED309713A}"/>
              </a:ext>
            </a:extLst>
          </p:cNvPr>
          <p:cNvSpPr>
            <a:spLocks noGrp="1"/>
          </p:cNvSpPr>
          <p:nvPr>
            <p:ph idx="1"/>
          </p:nvPr>
        </p:nvSpPr>
        <p:spPr>
          <a:xfrm>
            <a:off x="838200" y="701336"/>
            <a:ext cx="9841637" cy="5475627"/>
          </a:xfrm>
        </p:spPr>
        <p:txBody>
          <a:bodyPr/>
          <a:lstStyle/>
          <a:p>
            <a:pPr eaLnBrk="1" hangingPunct="1">
              <a:lnSpc>
                <a:spcPct val="90000"/>
              </a:lnSpc>
              <a:buFont typeface="Wingdings" panose="05000000000000000000" pitchFamily="2" charset="2"/>
              <a:buChar char="q"/>
            </a:pPr>
            <a:r>
              <a:rPr lang="sa-IN" altLang="en-US" sz="2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चूडाकरण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संस्कार </a:t>
            </a:r>
            <a:r>
              <a:rPr lang="sa-IN" altLang="en-US" sz="3200" b="1" dirty="0">
                <a:solidFill>
                  <a:srgbClr val="002060"/>
                </a:solidFill>
                <a:latin typeface="Kokila" panose="020B0604020202020204" pitchFamily="34" charset="0"/>
                <a:cs typeface="Kokila" panose="020B0604020202020204" pitchFamily="34" charset="0"/>
              </a:rPr>
              <a:t>में लग्न शुद्धि –</a:t>
            </a:r>
          </a:p>
          <a:p>
            <a:pPr marL="0" indent="0" eaLnBrk="1" hangingPunct="1">
              <a:lnSpc>
                <a:spcPct val="90000"/>
              </a:lnSpc>
              <a:buNone/>
            </a:pPr>
            <a:endParaRPr lang="sa-IN" altLang="en-US" sz="1000" b="1" dirty="0">
              <a:solidFill>
                <a:srgbClr val="002060"/>
              </a:solidFill>
              <a:latin typeface="Kokila" panose="020B0604020202020204" pitchFamily="34" charset="0"/>
              <a:cs typeface="Kokila" panose="020B0604020202020204" pitchFamily="34" charset="0"/>
            </a:endParaRPr>
          </a:p>
          <a:p>
            <a:pPr>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पापग्रह 3, 6, 11 स्थानों में रहें ।</a:t>
            </a:r>
          </a:p>
          <a:p>
            <a:pPr>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बुध, गुरु, शुक्र 1,4,7,10 स्थानों में रहें ।</a:t>
            </a:r>
          </a:p>
          <a:p>
            <a:pPr>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से अष्टम स्थान ग्रहरहित रहे अथवा शुक्र रहे ।</a:t>
            </a:r>
          </a:p>
          <a:p>
            <a:pPr>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वृष, मिथुन, कर्क, कन्या, तुला, धनु, मीन राशियों के लग्न और नवमांश में करे । </a:t>
            </a:r>
          </a:p>
          <a:p>
            <a:pPr marL="0" indent="0">
              <a:buNone/>
            </a:pPr>
            <a:endParaRPr lang="sa-IN" dirty="0">
              <a:latin typeface="Kokila" panose="020B0604020202020204" pitchFamily="34" charset="0"/>
              <a:ea typeface="Arial Unicode MS" panose="020B0604020202020204" pitchFamily="34" charset="-128"/>
              <a:cs typeface="Kokila" panose="020B0604020202020204" pitchFamily="34" charset="0"/>
            </a:endParaRPr>
          </a:p>
          <a:p>
            <a:pPr marL="0" indent="0">
              <a:buNone/>
            </a:pPr>
            <a:endParaRPr lang="en-IN" dirty="0"/>
          </a:p>
        </p:txBody>
      </p:sp>
      <p:pic>
        <p:nvPicPr>
          <p:cNvPr id="4" name="Picture 3">
            <a:extLst>
              <a:ext uri="{FF2B5EF4-FFF2-40B4-BE49-F238E27FC236}">
                <a16:creationId xmlns:a16="http://schemas.microsoft.com/office/drawing/2014/main" xmlns="" id="{7E160F74-9CAD-4783-B7B3-50A4D52D2D45}"/>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16804"/>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65105217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115AF9D-B1F1-45AA-B0D7-A5DFB8BBA819}"/>
              </a:ext>
            </a:extLst>
          </p:cNvPr>
          <p:cNvSpPr>
            <a:spLocks noGrp="1"/>
          </p:cNvSpPr>
          <p:nvPr>
            <p:ph idx="1"/>
          </p:nvPr>
        </p:nvSpPr>
        <p:spPr>
          <a:xfrm>
            <a:off x="838200" y="674703"/>
            <a:ext cx="10258887" cy="5502260"/>
          </a:xfrm>
        </p:spPr>
        <p:txBody>
          <a:bodyPr/>
          <a:lstStyle/>
          <a:p>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8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चूडाकरण</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संस्कार</a:t>
            </a:r>
            <a:r>
              <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में ध्यातव्य बातें –</a:t>
            </a:r>
            <a:r>
              <a:rPr lang="sa-IN" altLang="en-US" sz="24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buNone/>
            </a:pPr>
            <a:endPar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sa-IN" altLang="en-US" b="1" dirty="0">
                <a:solidFill>
                  <a:srgbClr val="FF0000"/>
                </a:solidFill>
                <a:latin typeface="Kokila" panose="020B0604020202020204" pitchFamily="34" charset="0"/>
                <a:cs typeface="Kokila" panose="020B0604020202020204" pitchFamily="34" charset="0"/>
              </a:rPr>
              <a:t>ज्येष्ठस्य ज्येष्ठे नो मासे मार्गशीर्षेऽपि केचन ।</a:t>
            </a:r>
          </a:p>
          <a:p>
            <a:pPr marL="0" indent="0">
              <a:buNone/>
            </a:pPr>
            <a:r>
              <a:rPr lang="sa-IN" altLang="en-US" dirty="0">
                <a:latin typeface="Kokila" panose="020B0604020202020204" pitchFamily="34" charset="0"/>
                <a:cs typeface="Kokila" panose="020B0604020202020204" pitchFamily="34" charset="0"/>
              </a:rPr>
              <a:t>ज्येष्ठ संतान का चूडाकरण ज्येष्ठ मास में वर्जित है और कुछ आचार्यों के मत में मार्गशीर्ष मास में भी वर्जित है । </a:t>
            </a:r>
            <a:endParaRPr lang="sa-IN" altLang="en-US" b="1" dirty="0">
              <a:solidFill>
                <a:srgbClr val="FF0000"/>
              </a:solidFill>
              <a:latin typeface="Kokila" panose="020B0604020202020204" pitchFamily="34" charset="0"/>
              <a:cs typeface="Kokila" panose="020B0604020202020204" pitchFamily="34" charset="0"/>
            </a:endParaRPr>
          </a:p>
          <a:p>
            <a:pPr marL="0" indent="0" algn="ctr">
              <a:buNone/>
            </a:pPr>
            <a:r>
              <a:rPr lang="sa-IN" b="1" dirty="0">
                <a:solidFill>
                  <a:srgbClr val="FF0000"/>
                </a:solidFill>
                <a:latin typeface="Kokila" panose="020B0604020202020204" pitchFamily="34" charset="0"/>
                <a:cs typeface="Kokila" panose="020B0604020202020204" pitchFamily="34" charset="0"/>
              </a:rPr>
              <a:t>मातुर्गर्भे न सच्चौलं पञ्चमासाधिके शिशोः ।</a:t>
            </a:r>
          </a:p>
          <a:p>
            <a:pPr marL="0" indent="0" algn="ctr">
              <a:buNone/>
            </a:pPr>
            <a:r>
              <a:rPr lang="sa-IN" b="1" dirty="0">
                <a:solidFill>
                  <a:srgbClr val="FF0000"/>
                </a:solidFill>
                <a:latin typeface="Kokila" panose="020B0604020202020204" pitchFamily="34" charset="0"/>
                <a:cs typeface="Kokila" panose="020B0604020202020204" pitchFamily="34" charset="0"/>
              </a:rPr>
              <a:t>पञ्चवर्षाधिके श्रेष्ठं गर्भिण्यामपि मातरि ॥</a:t>
            </a:r>
          </a:p>
          <a:p>
            <a:pPr marL="0" indent="0">
              <a:buNone/>
            </a:pPr>
            <a:r>
              <a:rPr lang="sa-IN" altLang="en-US" dirty="0">
                <a:latin typeface="Kokila" panose="020B0604020202020204" pitchFamily="34" charset="0"/>
                <a:cs typeface="Kokila" panose="020B0604020202020204" pitchFamily="34" charset="0"/>
              </a:rPr>
              <a:t>पाँच मास से अधिक दिन की माता की गर्भावस्था में संतान का चूडाकरण शुभ नहीं होता किंतु संतान पाँच वर्ष से अधिक अवस्था की हो तो माता के गर्भवती रहने पर भी चूडाकरण शुभ होता है ।</a:t>
            </a:r>
          </a:p>
          <a:p>
            <a:pPr marL="0" indent="0" algn="ctr">
              <a:buNone/>
            </a:pPr>
            <a:r>
              <a:rPr lang="sa-IN" altLang="en-US" b="1" dirty="0">
                <a:solidFill>
                  <a:srgbClr val="FF0000"/>
                </a:solidFill>
                <a:latin typeface="Kokila" panose="020B0604020202020204" pitchFamily="34" charset="0"/>
                <a:cs typeface="Kokila" panose="020B0604020202020204" pitchFamily="34" charset="0"/>
              </a:rPr>
              <a:t>ऋतुमत्याः सूतिकायाः सूनोश्चौलादि नाचरेत् ॥</a:t>
            </a:r>
          </a:p>
          <a:p>
            <a:pPr marL="0" indent="0">
              <a:buNone/>
            </a:pPr>
            <a:r>
              <a:rPr lang="sa-IN" altLang="en-US" dirty="0">
                <a:latin typeface="Kokila" panose="020B0604020202020204" pitchFamily="34" charset="0"/>
                <a:cs typeface="Kokila" panose="020B0604020202020204" pitchFamily="34" charset="0"/>
              </a:rPr>
              <a:t>माता रजस्वला अथवा प्रसूता हो तो भी संतान का चूडाकरण न करे ।</a:t>
            </a:r>
            <a:endParaRPr lang="en-IN" dirty="0"/>
          </a:p>
        </p:txBody>
      </p:sp>
      <p:pic>
        <p:nvPicPr>
          <p:cNvPr id="4" name="Picture 3">
            <a:extLst>
              <a:ext uri="{FF2B5EF4-FFF2-40B4-BE49-F238E27FC236}">
                <a16:creationId xmlns:a16="http://schemas.microsoft.com/office/drawing/2014/main" xmlns="" id="{44EA9F52-278F-4085-92D1-C41DC4BE1265}"/>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16804"/>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312832405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2EFE2F-A6AA-47E5-BF43-1E2356B2592E}"/>
              </a:ext>
            </a:extLst>
          </p:cNvPr>
          <p:cNvSpPr>
            <a:spLocks noGrp="1"/>
          </p:cNvSpPr>
          <p:nvPr>
            <p:ph idx="1"/>
          </p:nvPr>
        </p:nvSpPr>
        <p:spPr>
          <a:xfrm>
            <a:off x="838200" y="923278"/>
            <a:ext cx="9504285" cy="5253685"/>
          </a:xfrm>
        </p:spPr>
        <p:txBody>
          <a:bodyPr/>
          <a:lstStyle/>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चूडाकरण संस्कार में ताराबल विचार –</a:t>
            </a:r>
          </a:p>
          <a:p>
            <a:pPr marL="0" indent="0">
              <a:buNone/>
            </a:pPr>
            <a:endParaRPr lang="sa-IN" altLang="en-US" sz="11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sa-IN" altLang="en-US" sz="2800" b="1" dirty="0">
                <a:solidFill>
                  <a:srgbClr val="FF0000"/>
                </a:solidFill>
                <a:latin typeface="Kokila" panose="020B0604020202020204" pitchFamily="34" charset="0"/>
                <a:cs typeface="Kokila" panose="020B0604020202020204" pitchFamily="34" charset="0"/>
              </a:rPr>
              <a:t>चौले ताराबलमावश्यकम् ॥</a:t>
            </a:r>
          </a:p>
          <a:p>
            <a:pPr marL="0" indent="0">
              <a:buNone/>
            </a:pPr>
            <a:r>
              <a:rPr lang="sa-IN" altLang="en-US" dirty="0">
                <a:latin typeface="Kokila" panose="020B0604020202020204" pitchFamily="34" charset="0"/>
                <a:cs typeface="Kokila" panose="020B0604020202020204" pitchFamily="34" charset="0"/>
              </a:rPr>
              <a:t>चूडाकरण संस्कार में तारा बल का विचार अवश्य करना चाहिए ।</a:t>
            </a:r>
          </a:p>
          <a:p>
            <a:pPr marL="0" indent="0">
              <a:buNone/>
            </a:pPr>
            <a:endParaRPr lang="sa-IN" altLang="en-US" dirty="0">
              <a:latin typeface="Kokila" panose="020B0604020202020204" pitchFamily="34" charset="0"/>
              <a:cs typeface="Kokila" panose="020B0604020202020204" pitchFamily="34" charset="0"/>
            </a:endParaRPr>
          </a:p>
          <a:p>
            <a:pPr marL="0" indent="0">
              <a:buNone/>
            </a:pPr>
            <a:endParaRPr lang="sa-IN" altLang="en-US" sz="1200" dirty="0">
              <a:latin typeface="Kokila" panose="020B0604020202020204" pitchFamily="34" charset="0"/>
              <a:cs typeface="Kokila" panose="020B0604020202020204" pitchFamily="34" charset="0"/>
            </a:endParaRPr>
          </a:p>
          <a:p>
            <a:pPr>
              <a:buFont typeface="Wingdings" panose="05000000000000000000" pitchFamily="2" charset="2"/>
              <a:buChar char="q"/>
            </a:pPr>
            <a:r>
              <a:rPr lang="sa-IN" altLang="en-US"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दुष्ट तारा का परिहार –</a:t>
            </a:r>
          </a:p>
          <a:p>
            <a:pPr marL="0" indent="0">
              <a:buNone/>
            </a:pPr>
            <a:endParaRPr lang="sa-IN" altLang="en-US" sz="900"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sa-IN" altLang="en-US" dirty="0">
                <a:latin typeface="Kokila" panose="020B0604020202020204" pitchFamily="34" charset="0"/>
                <a:cs typeface="Kokila" panose="020B0604020202020204" pitchFamily="34" charset="0"/>
              </a:rPr>
              <a:t>यदि चूडाकरण संस्कार के समय चन्द्रमा त्रिकोण (5,9) में, वृष राशि में, शुभ ग्रहों के वर्ग में, मित्रग्रहों (सूर्य, बुध) के वर्ग में अथवा अपने ही वर्ग में रहे तो दुष्ट तारा (जन्म, विपत्, प्रत्यरि, वध) रहने पर भी चूडाकरण शुभ होता है ।</a:t>
            </a:r>
          </a:p>
          <a:p>
            <a:pPr marL="0" indent="0">
              <a:buNone/>
            </a:pPr>
            <a:endParaRPr lang="sa-IN" altLang="en-US" dirty="0">
              <a:latin typeface="Kokila" panose="020B0604020202020204" pitchFamily="34" charset="0"/>
              <a:cs typeface="Kokila" panose="020B0604020202020204" pitchFamily="34" charset="0"/>
            </a:endParaRPr>
          </a:p>
          <a:p>
            <a:pPr marL="0" indent="0">
              <a:buNone/>
            </a:pPr>
            <a:endParaRPr lang="sa-IN" altLang="en-US" dirty="0">
              <a:latin typeface="Kokila" panose="020B0604020202020204" pitchFamily="34" charset="0"/>
              <a:cs typeface="Kokila" panose="020B0604020202020204" pitchFamily="34" charset="0"/>
            </a:endParaRPr>
          </a:p>
          <a:p>
            <a:pPr marL="0" indent="0">
              <a:buNone/>
            </a:pPr>
            <a:endParaRPr lang="sa-IN" altLang="en-US" dirty="0">
              <a:latin typeface="Kokila" panose="020B0604020202020204" pitchFamily="34" charset="0"/>
              <a:cs typeface="Kokila" panose="020B0604020202020204" pitchFamily="34" charset="0"/>
            </a:endParaRPr>
          </a:p>
          <a:p>
            <a:pPr marL="0" indent="0">
              <a:buNone/>
            </a:pPr>
            <a:endParaRPr lang="sa-IN" altLang="en-US" sz="2800"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IN" dirty="0"/>
          </a:p>
        </p:txBody>
      </p:sp>
      <p:pic>
        <p:nvPicPr>
          <p:cNvPr id="4" name="Picture 3">
            <a:extLst>
              <a:ext uri="{FF2B5EF4-FFF2-40B4-BE49-F238E27FC236}">
                <a16:creationId xmlns:a16="http://schemas.microsoft.com/office/drawing/2014/main" xmlns="" id="{E8A84A58-8224-440E-9028-C2A52AF4102A}"/>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16804"/>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28465676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a:extLst>
              <a:ext uri="{FF2B5EF4-FFF2-40B4-BE49-F238E27FC236}">
                <a16:creationId xmlns:a16="http://schemas.microsoft.com/office/drawing/2014/main" xmlns="" id="{74DCC235-23D1-4487-947A-09A84C019A1F}"/>
              </a:ext>
            </a:extLst>
          </p:cNvPr>
          <p:cNvSpPr>
            <a:spLocks noGrp="1" noChangeArrowheads="1"/>
          </p:cNvSpPr>
          <p:nvPr>
            <p:ph type="title"/>
          </p:nvPr>
        </p:nvSpPr>
        <p:spPr>
          <a:xfrm>
            <a:off x="279646" y="237832"/>
            <a:ext cx="8229600" cy="1139825"/>
          </a:xfrm>
        </p:spPr>
        <p:txBody>
          <a:bodyPr>
            <a:normAutofit fontScale="90000"/>
          </a:bodyPr>
          <a:lstStyle/>
          <a:p>
            <a:pPr eaLnBrk="1" hangingPunct="1"/>
            <a:r>
              <a:rPr lang="sa-IN" altLang="en-US" sz="5400" b="1" u="sng" dirty="0">
                <a:solidFill>
                  <a:srgbClr val="C00000"/>
                </a:solidFill>
                <a:latin typeface="Aparajita" panose="02020603050405020304" pitchFamily="18" charset="0"/>
                <a:cs typeface="Aparajita" panose="02020603050405020304" pitchFamily="18" charset="0"/>
              </a:rPr>
              <a:t>संस्कार शब्द का अर्थ और </a:t>
            </a:r>
            <a:r>
              <a:rPr lang="hi-IN" altLang="en-US" sz="5400" b="1" u="sng" dirty="0">
                <a:solidFill>
                  <a:srgbClr val="C00000"/>
                </a:solidFill>
                <a:latin typeface="Aparajita" panose="02020603050405020304" pitchFamily="18" charset="0"/>
                <a:cs typeface="Aparajita" panose="02020603050405020304" pitchFamily="18" charset="0"/>
              </a:rPr>
              <a:t>परिभाषा</a:t>
            </a:r>
            <a:endParaRPr lang="en-US" altLang="en-US" sz="5400" b="1" u="sng" dirty="0">
              <a:solidFill>
                <a:srgbClr val="C00000"/>
              </a:solidFill>
              <a:latin typeface="Aparajita" panose="02020603050405020304" pitchFamily="18" charset="0"/>
              <a:cs typeface="Aparajita" panose="02020603050405020304" pitchFamily="18" charset="0"/>
            </a:endParaRPr>
          </a:p>
        </p:txBody>
      </p:sp>
      <p:sp>
        <p:nvSpPr>
          <p:cNvPr id="11267" name="Rectangle 3">
            <a:extLst>
              <a:ext uri="{FF2B5EF4-FFF2-40B4-BE49-F238E27FC236}">
                <a16:creationId xmlns:a16="http://schemas.microsoft.com/office/drawing/2014/main" xmlns="" id="{B69001D3-28D6-4A9C-B52D-C154DD122B0B}"/>
              </a:ext>
            </a:extLst>
          </p:cNvPr>
          <p:cNvSpPr>
            <a:spLocks noGrp="1" noChangeArrowheads="1"/>
          </p:cNvSpPr>
          <p:nvPr>
            <p:ph idx="1"/>
          </p:nvPr>
        </p:nvSpPr>
        <p:spPr>
          <a:xfrm>
            <a:off x="587405" y="619125"/>
            <a:ext cx="10623520" cy="6001043"/>
          </a:xfrm>
          <a:ln>
            <a:noFill/>
            <a:miter lim="800000"/>
            <a:headEnd/>
            <a:tailEnd/>
          </a:ln>
        </p:spPr>
        <p:txBody>
          <a:bodyPr>
            <a:normAutofit/>
          </a:bodyPr>
          <a:lstStyle/>
          <a:p>
            <a:pPr eaLnBrk="1" hangingPunct="1"/>
            <a:endParaRPr lang="hi-IN" altLang="en-US" sz="2200" dirty="0">
              <a:solidFill>
                <a:schemeClr val="tx2"/>
              </a:solidFill>
              <a:cs typeface="Mangal" panose="02040503050203030202" pitchFamily="18" charset="0"/>
            </a:endParaRPr>
          </a:p>
          <a:p>
            <a:pPr eaLnBrk="1" hangingPunct="1"/>
            <a:endParaRPr lang="en-US" altLang="en-US" sz="2200" dirty="0">
              <a:solidFill>
                <a:schemeClr val="tx2"/>
              </a:solidFill>
              <a:cs typeface="Mangal" panose="02040503050203030202" pitchFamily="18" charset="0"/>
            </a:endParaRPr>
          </a:p>
          <a:p>
            <a:r>
              <a:rPr lang="sa-IN" altLang="en-US" sz="2400" dirty="0">
                <a:latin typeface="Kokila" panose="020B0604020202020204" pitchFamily="34" charset="0"/>
                <a:cs typeface="Kokila" panose="020B0604020202020204" pitchFamily="34" charset="0"/>
              </a:rPr>
              <a:t>सम् (उपसर्ग) 	+    कृ (धातु) 	+    ल्युट् (प्रत्यय) 		</a:t>
            </a:r>
            <a:r>
              <a:rPr lang="en-US" altLang="en-US" sz="2400" dirty="0">
                <a:latin typeface="Kokila" panose="020B0604020202020204" pitchFamily="34" charset="0"/>
                <a:cs typeface="Kokila" panose="020B0604020202020204" pitchFamily="34" charset="0"/>
              </a:rPr>
              <a:t>=</a:t>
            </a:r>
            <a:r>
              <a:rPr lang="sa-IN" altLang="en-US" sz="2400" dirty="0">
                <a:latin typeface="Kokila" panose="020B0604020202020204" pitchFamily="34" charset="0"/>
                <a:cs typeface="Kokila" panose="020B0604020202020204" pitchFamily="34" charset="0"/>
              </a:rPr>
              <a:t>	संस्कार</a:t>
            </a:r>
            <a:r>
              <a:rPr lang="en-US" altLang="en-US" sz="2400" dirty="0">
                <a:latin typeface="Kokila" panose="020B0604020202020204" pitchFamily="34" charset="0"/>
                <a:cs typeface="Kokila" panose="020B0604020202020204" pitchFamily="34" charset="0"/>
              </a:rPr>
              <a:t> 	</a:t>
            </a:r>
            <a:endParaRPr lang="sa-IN" altLang="en-US" sz="2400" dirty="0">
              <a:latin typeface="Kokila" panose="020B0604020202020204" pitchFamily="34" charset="0"/>
              <a:cs typeface="Kokila" panose="020B0604020202020204" pitchFamily="34" charset="0"/>
            </a:endParaRPr>
          </a:p>
          <a:p>
            <a:pPr eaLnBrk="1" hangingPunct="1"/>
            <a:endParaRPr lang="hi-IN" altLang="en-US" sz="2200" dirty="0">
              <a:solidFill>
                <a:schemeClr val="tx2"/>
              </a:solidFill>
              <a:cs typeface="Mangal" panose="02040503050203030202" pitchFamily="18" charset="0"/>
            </a:endParaRPr>
          </a:p>
          <a:p>
            <a:pPr marL="0" indent="0" algn="ctr">
              <a:buNone/>
            </a:pPr>
            <a:r>
              <a:rPr lang="sa-IN"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a:t>
            </a:r>
            <a:r>
              <a:rPr lang="sa-IN"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संस्कारो नाम स भवति यस्मिञ्जाते पदार्थो भवति योग्यः कस्यचिदर्थस्य ॥</a:t>
            </a:r>
            <a:r>
              <a:rPr lang="en-US" b="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a:t>
            </a:r>
            <a:r>
              <a:rPr lang="en-US" altLang="en-US" dirty="0">
                <a:solidFill>
                  <a:schemeClr val="accent1">
                    <a:lumMod val="50000"/>
                  </a:schemeClr>
                </a:solidFill>
                <a:latin typeface="Kokila" panose="020B0604020202020204" pitchFamily="34" charset="0"/>
                <a:cs typeface="Kokila" panose="020B0604020202020204" pitchFamily="34" charset="0"/>
              </a:rPr>
              <a:t> </a:t>
            </a:r>
            <a:endParaRPr lang="hi-IN" altLang="en-US" dirty="0">
              <a:solidFill>
                <a:schemeClr val="tx2"/>
              </a:solidFill>
              <a:latin typeface="Kokila" panose="020B0604020202020204" pitchFamily="34" charset="0"/>
              <a:cs typeface="Kokila" panose="020B0604020202020204" pitchFamily="34" charset="0"/>
            </a:endParaRPr>
          </a:p>
          <a:p>
            <a:pPr marL="0" indent="0" algn="r" eaLnBrk="1" hangingPunct="1">
              <a:buNone/>
            </a:pPr>
            <a:r>
              <a:rPr lang="sa-IN" altLang="en-US" dirty="0">
                <a:solidFill>
                  <a:schemeClr val="tx2"/>
                </a:solidFill>
                <a:latin typeface="Kokila" panose="020B0604020202020204" pitchFamily="34" charset="0"/>
                <a:cs typeface="Kokila" panose="020B0604020202020204" pitchFamily="34" charset="0"/>
              </a:rPr>
              <a:t>...मीमांसाशाबरभाष्य-3/1/3</a:t>
            </a:r>
            <a:endParaRPr lang="hi-IN" altLang="en-US" dirty="0">
              <a:solidFill>
                <a:schemeClr val="tx2"/>
              </a:solidFill>
              <a:latin typeface="Kokila" panose="020B0604020202020204" pitchFamily="34" charset="0"/>
              <a:cs typeface="Kokila" panose="020B0604020202020204" pitchFamily="34" charset="0"/>
            </a:endParaRPr>
          </a:p>
          <a:p>
            <a:pPr marL="0" indent="0">
              <a:buNone/>
            </a:pPr>
            <a:r>
              <a:rPr lang="sa-IN" altLang="en-US" dirty="0">
                <a:latin typeface="Kokila" panose="020B0604020202020204" pitchFamily="34" charset="0"/>
                <a:cs typeface="Kokila" panose="020B0604020202020204" pitchFamily="34" charset="0"/>
              </a:rPr>
              <a:t>अर्थात्- संस्कार ऐसी विधि होती है, जिसके सम्पादन से किसी भी पदार्थ अथवा मनुष्य में किसी विशिष्ट कार्य को करने की योग्यता आती है । जिससे वह सुसंस्कृत होता है और उसके स्वरूप में परिवर्तन आता है। संस्कारों के अनुष्ठान से न केवल उस पदार्थ अथवा मनुष्य का सौंदर्य बढ़ता है, अपितु उसका महत्व और उपयोगिता भी बढ़ती है ।</a:t>
            </a:r>
          </a:p>
          <a:p>
            <a:pPr marL="0" indent="0" eaLnBrk="1" hangingPunct="1">
              <a:buNone/>
            </a:pPr>
            <a:endParaRPr lang="sa-IN" altLang="en-US" dirty="0">
              <a:latin typeface="Kokila" panose="020B0604020202020204" pitchFamily="34" charset="0"/>
              <a:cs typeface="Kokila" panose="020B0604020202020204" pitchFamily="34" charset="0"/>
            </a:endParaRPr>
          </a:p>
          <a:p>
            <a:pPr marL="0" indent="0" eaLnBrk="1" hangingPunct="1">
              <a:buNone/>
            </a:pPr>
            <a:r>
              <a:rPr lang="sa-IN" altLang="en-US" dirty="0">
                <a:latin typeface="Kokila" panose="020B0604020202020204" pitchFamily="34" charset="0"/>
                <a:cs typeface="Kokila" panose="020B0604020202020204" pitchFamily="34" charset="0"/>
              </a:rPr>
              <a:t>  यथा-   		</a:t>
            </a:r>
          </a:p>
          <a:p>
            <a:pPr marL="0" indent="0" eaLnBrk="1" hangingPunct="1">
              <a:buNone/>
            </a:pPr>
            <a:r>
              <a:rPr lang="sa-IN" altLang="en-US" dirty="0">
                <a:latin typeface="Kokila" panose="020B0604020202020204" pitchFamily="34" charset="0"/>
                <a:cs typeface="Kokila" panose="020B0604020202020204" pitchFamily="34" charset="0"/>
              </a:rPr>
              <a:t>		</a:t>
            </a:r>
            <a:r>
              <a:rPr lang="sa-IN" altLang="en-US" dirty="0">
                <a:highlight>
                  <a:srgbClr val="000000"/>
                </a:highlight>
                <a:latin typeface="Kokila" panose="020B0604020202020204" pitchFamily="34" charset="0"/>
                <a:cs typeface="Kokila" panose="020B0604020202020204" pitchFamily="34" charset="0"/>
              </a:rPr>
              <a:t> </a:t>
            </a:r>
            <a:r>
              <a:rPr lang="sa-IN" altLang="en-US" b="1" dirty="0">
                <a:solidFill>
                  <a:srgbClr val="FFC000"/>
                </a:solidFill>
                <a:highlight>
                  <a:srgbClr val="000000"/>
                </a:highlight>
                <a:latin typeface="Kokila" panose="020B0604020202020204" pitchFamily="34" charset="0"/>
                <a:cs typeface="Kokila" panose="020B0604020202020204" pitchFamily="34" charset="0"/>
              </a:rPr>
              <a:t>लकड़ी</a:t>
            </a:r>
            <a:r>
              <a:rPr lang="sa-IN" altLang="en-US" b="1" dirty="0">
                <a:solidFill>
                  <a:schemeClr val="accent2">
                    <a:lumMod val="75000"/>
                  </a:schemeClr>
                </a:solidFill>
                <a:highlight>
                  <a:srgbClr val="000000"/>
                </a:highlight>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				  </a:t>
            </a:r>
            <a:r>
              <a:rPr lang="sa-IN" altLang="en-US" dirty="0">
                <a:highlight>
                  <a:srgbClr val="000000"/>
                </a:highlight>
                <a:latin typeface="Kokila" panose="020B0604020202020204" pitchFamily="34" charset="0"/>
                <a:cs typeface="Kokila" panose="020B0604020202020204" pitchFamily="34" charset="0"/>
              </a:rPr>
              <a:t> </a:t>
            </a:r>
            <a:r>
              <a:rPr lang="sa-IN" altLang="en-US" b="1" dirty="0">
                <a:solidFill>
                  <a:srgbClr val="FFC000"/>
                </a:solidFill>
                <a:highlight>
                  <a:srgbClr val="000000"/>
                </a:highlight>
                <a:latin typeface="Kokila" panose="020B0604020202020204" pitchFamily="34" charset="0"/>
                <a:cs typeface="Kokila" panose="020B0604020202020204" pitchFamily="34" charset="0"/>
              </a:rPr>
              <a:t>कुर्सी, टेबल, अलमारी, पलंग आदि</a:t>
            </a:r>
          </a:p>
          <a:p>
            <a:pPr eaLnBrk="1" hangingPunct="1">
              <a:buFont typeface="Wingdings" panose="05000000000000000000" pitchFamily="2" charset="2"/>
              <a:buChar char="§"/>
            </a:pPr>
            <a:endParaRPr lang="sa-IN" altLang="en-US" dirty="0">
              <a:latin typeface="Kokila" panose="020B0604020202020204" pitchFamily="34" charset="0"/>
              <a:cs typeface="Kokila" panose="020B0604020202020204" pitchFamily="34" charset="0"/>
            </a:endParaRPr>
          </a:p>
          <a:p>
            <a:pPr eaLnBrk="1" hangingPunct="1">
              <a:buFont typeface="Wingdings" panose="05000000000000000000" pitchFamily="2" charset="2"/>
              <a:buChar char="§"/>
            </a:pPr>
            <a:endParaRPr lang="en-US" altLang="en-US" sz="2200" dirty="0">
              <a:latin typeface="Kokila" panose="020B0604020202020204" pitchFamily="34" charset="0"/>
              <a:cs typeface="Kokila" panose="020B0604020202020204" pitchFamily="34" charset="0"/>
            </a:endParaRPr>
          </a:p>
          <a:p>
            <a:pPr eaLnBrk="1" hangingPunct="1">
              <a:buFont typeface="Wingdings" panose="05000000000000000000" pitchFamily="2" charset="2"/>
              <a:buNone/>
            </a:pPr>
            <a:endParaRPr lang="en-US" altLang="en-US" dirty="0">
              <a:solidFill>
                <a:srgbClr val="FF0000"/>
              </a:solidFill>
              <a:cs typeface="Mangal" panose="02040503050203030202" pitchFamily="18" charset="0"/>
            </a:endParaRPr>
          </a:p>
        </p:txBody>
      </p:sp>
      <p:pic>
        <p:nvPicPr>
          <p:cNvPr id="2" name="Picture 1">
            <a:extLst>
              <a:ext uri="{FF2B5EF4-FFF2-40B4-BE49-F238E27FC236}">
                <a16:creationId xmlns:a16="http://schemas.microsoft.com/office/drawing/2014/main" xmlns="" id="{FFBFC07C-4750-4E07-B4EE-744F29CB2B0C}"/>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16804"/>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Arrow: Curved Right 4">
            <a:extLst>
              <a:ext uri="{FF2B5EF4-FFF2-40B4-BE49-F238E27FC236}">
                <a16:creationId xmlns:a16="http://schemas.microsoft.com/office/drawing/2014/main" xmlns="" id="{04EA085B-9828-4E51-9ADA-82D1C52ED9A5}"/>
              </a:ext>
            </a:extLst>
          </p:cNvPr>
          <p:cNvSpPr/>
          <p:nvPr/>
        </p:nvSpPr>
        <p:spPr>
          <a:xfrm rot="16200000" flipH="1">
            <a:off x="5007401" y="2906916"/>
            <a:ext cx="707995" cy="4707525"/>
          </a:xfrm>
          <a:prstGeom prst="curved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N">
              <a:solidFill>
                <a:schemeClr val="accent3">
                  <a:lumMod val="60000"/>
                  <a:lumOff val="40000"/>
                </a:schemeClr>
              </a:solidFill>
            </a:endParaRPr>
          </a:p>
        </p:txBody>
      </p:sp>
      <p:sp>
        <p:nvSpPr>
          <p:cNvPr id="3" name="TextBox 2">
            <a:extLst>
              <a:ext uri="{FF2B5EF4-FFF2-40B4-BE49-F238E27FC236}">
                <a16:creationId xmlns:a16="http://schemas.microsoft.com/office/drawing/2014/main" xmlns="" id="{7A13A477-45B7-4029-B0A2-3E275EAE0832}"/>
              </a:ext>
            </a:extLst>
          </p:cNvPr>
          <p:cNvSpPr txBox="1"/>
          <p:nvPr/>
        </p:nvSpPr>
        <p:spPr>
          <a:xfrm>
            <a:off x="4821402" y="4906680"/>
            <a:ext cx="836225" cy="523220"/>
          </a:xfrm>
          <a:prstGeom prst="rect">
            <a:avLst/>
          </a:prstGeom>
          <a:noFill/>
        </p:spPr>
        <p:txBody>
          <a:bodyPr wrap="square" rtlCol="0">
            <a:spAutoFit/>
          </a:bodyPr>
          <a:lstStyle/>
          <a:p>
            <a:r>
              <a:rPr lang="sa-IN" altLang="en-US" sz="2800" dirty="0">
                <a:latin typeface="Kokila" panose="020B0604020202020204" pitchFamily="34" charset="0"/>
                <a:cs typeface="Kokila" panose="020B0604020202020204" pitchFamily="34" charset="0"/>
              </a:rPr>
              <a:t>संस्कार</a:t>
            </a:r>
            <a:endParaRPr lang="en-IN" dirty="0"/>
          </a:p>
        </p:txBody>
      </p:sp>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10231" y="1825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अक्षरारम्भ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397216" y="935230"/>
            <a:ext cx="9594634" cy="5540241"/>
          </a:xfrm>
        </p:spPr>
        <p:txBody>
          <a:bodyPr>
            <a:normAutofit/>
          </a:bodyPr>
          <a:lstStyle/>
          <a:p>
            <a:pPr marL="0" indent="0">
              <a:buNone/>
            </a:pPr>
            <a:endParaRPr lang="sa-IN" sz="900" dirty="0">
              <a:latin typeface="Kokila" panose="020B0604020202020204" pitchFamily="34" charset="0"/>
              <a:cs typeface="Kokila" panose="020B0604020202020204" pitchFamily="34" charset="0"/>
            </a:endParaRPr>
          </a:p>
          <a:p>
            <a:pPr marL="0" indent="0">
              <a:buNone/>
            </a:pPr>
            <a:r>
              <a:rPr lang="sa-IN" dirty="0">
                <a:latin typeface="Kokila" panose="020B0604020202020204" pitchFamily="34" charset="0"/>
                <a:cs typeface="Kokila" panose="020B0604020202020204" pitchFamily="34" charset="0"/>
              </a:rPr>
              <a:t>श्री गणेश, विष्णु, सरस्वती और इष्ट देवता की विधिपूर्वक पूजा कर बालक का अक्षरारम्भ कराना चाहिए ।</a:t>
            </a:r>
          </a:p>
          <a:p>
            <a:pPr marL="0" indent="0">
              <a:buNone/>
            </a:pPr>
            <a:endParaRPr lang="sa-IN" sz="1600" dirty="0">
              <a:latin typeface="Kokila" panose="020B0604020202020204" pitchFamily="34" charset="0"/>
              <a:cs typeface="Kokila" panose="020B0604020202020204" pitchFamily="34" charset="0"/>
            </a:endParaRPr>
          </a:p>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अक्षरारम्भ संस्कार हेतु शुभ मुहूर्त्त –</a:t>
            </a:r>
          </a:p>
          <a:p>
            <a:pPr marL="0" indent="0">
              <a:buNone/>
            </a:pPr>
            <a:endParaRPr lang="sa-IN" altLang="en-US" sz="5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जन्म से पाँचवें (5) वर्ष में अक्षरारम्भ संस्कार करना चाहिए ।</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सूर्य के उत्तरायण में (माघ, फाल्गुन, चैत्र, वैशाख, ज्येष्ठ, आषाढ़)</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तिथि – 2,3,5,6,10,11,12</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वार – सोमवार, बुधवार, गुरुवार, शुक्रवार</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नक्षत्र – अश्विनी, आर्द्रा, पुनर्वसु, पुष्य, हस्त, चित्रा, स्वाती, अनुराधा, अभिजित्, श्रवण, रेवती</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लग्न – स्थिर (वृष, सिंह, वृश्चिक, कुम्भ) और द्विस्वभाव (मिथुन, कन्या, धनु, मीन) </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स्वराशिस्थ बुध (मिथुन, कन्या), गुरु (धनु, मीन),  शुक्र (वृष, तुला)</a:t>
            </a:r>
          </a:p>
          <a:p>
            <a:pPr>
              <a:buFont typeface="Wingdings" panose="05000000000000000000" pitchFamily="2" charset="2"/>
              <a:buChar char="§"/>
            </a:pPr>
            <a:endParaRPr lang="sa-IN"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137680817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10231" y="1825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विद्यारम्भ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094080" y="1299504"/>
            <a:ext cx="9594634" cy="5540241"/>
          </a:xfrm>
        </p:spPr>
        <p:txBody>
          <a:bodyPr/>
          <a:lstStyle/>
          <a:p>
            <a:pPr marL="0" indent="0">
              <a:buNone/>
            </a:pPr>
            <a:r>
              <a:rPr lang="sa-IN" dirty="0">
                <a:latin typeface="Kokila" panose="020B0604020202020204" pitchFamily="34" charset="0"/>
                <a:cs typeface="Kokila" panose="020B0604020202020204" pitchFamily="34" charset="0"/>
              </a:rPr>
              <a:t>वर्णमाला, गणितादि में परिपक्व हो जाने पर आजीविका हेतु किसी विशेष विद्या के शुभारम्भ हेतु बालक का विद्यारम्भ संस्कार किया जाता है । </a:t>
            </a:r>
          </a:p>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विद्यारम्भ संस्कार हेतु शुभ मुहूर्त्त–</a:t>
            </a:r>
          </a:p>
          <a:p>
            <a:pPr marL="0" indent="0">
              <a:buNone/>
            </a:pPr>
            <a:endParaRPr lang="sa-IN" altLang="en-US" sz="9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buFont typeface="Wingdings" panose="05000000000000000000" pitchFamily="2" charset="2"/>
              <a:buChar char="§"/>
            </a:pPr>
            <a:r>
              <a:rPr lang="sa-IN" dirty="0">
                <a:latin typeface="Kokila" panose="020B0604020202020204" pitchFamily="34" charset="0"/>
                <a:cs typeface="Kokila" panose="020B0604020202020204" pitchFamily="34" charset="0"/>
              </a:rPr>
              <a:t> अक्षर ज्ञान सुदृढ़ हो जाने पर विद्यारम्भ संस्कार करना चाहिए ।</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नक्षत्र – अश्विनी, मृगशिरा, आर्द्रा, पुनर्वसु, पुष्य, आश्लेषा, तीनों पूर्वा, हस्त, चित्रा, स्वाती, मूल, श्रवण, धनिष्ठा, शतभिषा</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तिथि – 2,3,5,7,10,11,12</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वार – रविवार, गुरुवार, शुक्रवार</a:t>
            </a:r>
          </a:p>
          <a:p>
            <a:pPr>
              <a:buFont typeface="Wingdings" panose="05000000000000000000" pitchFamily="2" charset="2"/>
              <a:buChar char="§"/>
            </a:pPr>
            <a:r>
              <a:rPr lang="sa-IN" dirty="0">
                <a:latin typeface="Kokila" panose="020B0604020202020204" pitchFamily="34" charset="0"/>
                <a:cs typeface="Kokila" panose="020B0604020202020204" pitchFamily="34" charset="0"/>
              </a:rPr>
              <a:t>शुभ लग्न – शुभग्रह लग्न से 1,4,5,7,9,10 में रहें और </a:t>
            </a:r>
            <a:r>
              <a:rPr lang="sa-IN" altLang="en-US" dirty="0">
                <a:latin typeface="Kokila" panose="020B0604020202020204" pitchFamily="34" charset="0"/>
                <a:ea typeface="Arial Unicode MS" panose="020B0604020202020204" pitchFamily="34" charset="-128"/>
                <a:cs typeface="Kokila" panose="020B0604020202020204" pitchFamily="34" charset="0"/>
              </a:rPr>
              <a:t>पापग्रह 3, 6, 11 स्थानों में रहें ।</a:t>
            </a:r>
          </a:p>
          <a:p>
            <a:pPr marL="0" indent="0">
              <a:buNone/>
            </a:pPr>
            <a:r>
              <a:rPr lang="sa-IN" dirty="0">
                <a:latin typeface="Kokila" panose="020B0604020202020204" pitchFamily="34" charset="0"/>
                <a:cs typeface="Kokila" panose="020B0604020202020204" pitchFamily="34" charset="0"/>
              </a:rPr>
              <a:t> </a:t>
            </a: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50918727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10231" y="1825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उपनयन संस्कार / व्रतबन्ध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91735" y="1422960"/>
            <a:ext cx="9594634" cy="5540241"/>
          </a:xfrm>
        </p:spPr>
        <p:txBody>
          <a:bodyPr/>
          <a:lstStyle/>
          <a:p>
            <a:r>
              <a:rPr lang="sa-IN" dirty="0">
                <a:latin typeface="Kokila" panose="020B0604020202020204" pitchFamily="34" charset="0"/>
                <a:cs typeface="Kokila" panose="020B0604020202020204" pitchFamily="34" charset="0"/>
              </a:rPr>
              <a:t>प्रचलित नाम – यज्ञोपवीत, व्रतबन्ध, उपनयन, मौञ्जिबन्धन, जनेऊ </a:t>
            </a:r>
          </a:p>
          <a:p>
            <a:pPr marL="0" indent="0">
              <a:buNone/>
            </a:pPr>
            <a:endParaRPr lang="sa-IN" sz="600" dirty="0">
              <a:latin typeface="Kokila" panose="020B0604020202020204" pitchFamily="34" charset="0"/>
              <a:cs typeface="Kokila" panose="020B0604020202020204" pitchFamily="34" charset="0"/>
            </a:endParaRPr>
          </a:p>
          <a:p>
            <a:pPr marL="0" indent="0">
              <a:buNone/>
            </a:pPr>
            <a:r>
              <a:rPr lang="sa-IN" b="1" dirty="0">
                <a:solidFill>
                  <a:srgbClr val="FF0000"/>
                </a:solidFill>
                <a:effectLst/>
                <a:latin typeface="Kokila" panose="020B0604020202020204" pitchFamily="34" charset="0"/>
                <a:cs typeface="Kokila" panose="020B0604020202020204" pitchFamily="34" charset="0"/>
              </a:rPr>
              <a:t>	उपनीयते समीपं प्राप्यते येनाचार्यस्य तदुपनयनमिति ।</a:t>
            </a:r>
          </a:p>
          <a:p>
            <a:pPr marL="0" indent="0">
              <a:buNone/>
            </a:pPr>
            <a:r>
              <a:rPr lang="sa-IN" dirty="0">
                <a:latin typeface="Kokila" panose="020B0604020202020204" pitchFamily="34" charset="0"/>
                <a:cs typeface="Kokila" panose="020B0604020202020204" pitchFamily="34" charset="0"/>
              </a:rPr>
              <a:t>अर्थात् शिक्षा और प्राप्त करने हेतु गुरु के समीप जाने  की क्रिया उपनयन संस्कार है ।</a:t>
            </a:r>
          </a:p>
          <a:p>
            <a:pPr marL="0" indent="0">
              <a:buNone/>
            </a:pPr>
            <a:endParaRPr lang="sa-IN"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 उपनयन संस्कार के पश्चात् बालक गुरुकुल में प्रवेश करता है ।</a:t>
            </a:r>
          </a:p>
          <a:p>
            <a:endParaRPr lang="sa-IN"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उपनयन संस्कार में शरीर पर यज्ञोपवीत / जनेऊ धारण करवाया जाता है ।</a:t>
            </a:r>
          </a:p>
          <a:p>
            <a:endParaRPr lang="sa-IN" dirty="0">
              <a:latin typeface="Kokila" panose="020B0604020202020204" pitchFamily="34" charset="0"/>
              <a:cs typeface="Kokila" panose="020B0604020202020204" pitchFamily="34" charset="0"/>
            </a:endParaRPr>
          </a:p>
          <a:p>
            <a:pPr marL="0" indent="0">
              <a:buNone/>
            </a:pPr>
            <a:endParaRPr lang="sa-IN" dirty="0">
              <a:latin typeface="Kokila" panose="020B0604020202020204" pitchFamily="34" charset="0"/>
              <a:cs typeface="Kokila" panose="020B0604020202020204" pitchFamily="34" charset="0"/>
            </a:endParaRPr>
          </a:p>
          <a:p>
            <a:endParaRPr lang="sa-IN" dirty="0">
              <a:latin typeface="Kokila" panose="020B0604020202020204" pitchFamily="34" charset="0"/>
              <a:cs typeface="Kokila" panose="020B0604020202020204" pitchFamily="34" charset="0"/>
            </a:endParaRPr>
          </a:p>
          <a:p>
            <a:endParaRPr lang="sa-IN"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179361985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693747" y="390617"/>
            <a:ext cx="10216909" cy="6267635"/>
          </a:xfrm>
        </p:spPr>
        <p:txBody>
          <a:bodyPr/>
          <a:lstStyle/>
          <a:p>
            <a:pPr marL="0" indent="0">
              <a:buNone/>
            </a:pPr>
            <a:endParaRPr lang="sa-IN" sz="1000" b="1" dirty="0">
              <a:solidFill>
                <a:srgbClr val="FF0000"/>
              </a:solidFill>
              <a:latin typeface="Kokila" panose="020B0604020202020204" pitchFamily="34" charset="0"/>
              <a:cs typeface="Kokila" panose="020B0604020202020204" pitchFamily="34" charset="0"/>
            </a:endParaRPr>
          </a:p>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24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उपनयन संस्कार हेतु कालावधि –</a:t>
            </a:r>
          </a:p>
          <a:p>
            <a:pPr marL="0" indent="0">
              <a:buNone/>
            </a:pPr>
            <a:endParaRPr lang="sa-IN" altLang="en-US" sz="9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spcBef>
                <a:spcPts val="600"/>
              </a:spcBef>
              <a:buNone/>
            </a:pPr>
            <a:r>
              <a:rPr lang="sa-IN" b="1" dirty="0">
                <a:solidFill>
                  <a:srgbClr val="FF0000"/>
                </a:solidFill>
                <a:latin typeface="Kokila" panose="020B0604020202020204" pitchFamily="34" charset="0"/>
                <a:cs typeface="Kokila" panose="020B0604020202020204" pitchFamily="34" charset="0"/>
              </a:rPr>
              <a:t>विप्राणां व्रतबन्धनं निगदितं गर्भाज्जनेर्वाष्टमे</a:t>
            </a:r>
          </a:p>
          <a:p>
            <a:pPr marL="0" indent="0" algn="ctr">
              <a:spcBef>
                <a:spcPts val="600"/>
              </a:spcBef>
              <a:buNone/>
            </a:pPr>
            <a:r>
              <a:rPr lang="sa-IN" b="1" dirty="0">
                <a:solidFill>
                  <a:srgbClr val="FF0000"/>
                </a:solidFill>
                <a:latin typeface="Kokila" panose="020B0604020202020204" pitchFamily="34" charset="0"/>
                <a:cs typeface="Kokila" panose="020B0604020202020204" pitchFamily="34" charset="0"/>
              </a:rPr>
              <a:t>वर्षे वाप्यथ पञ्चमे क्षितिभुजां षष्ठे तथैकादशे ।</a:t>
            </a:r>
          </a:p>
          <a:p>
            <a:pPr marL="0" indent="0" algn="ctr">
              <a:spcBef>
                <a:spcPts val="600"/>
              </a:spcBef>
              <a:buNone/>
            </a:pPr>
            <a:r>
              <a:rPr lang="sa-IN" b="1" dirty="0">
                <a:solidFill>
                  <a:srgbClr val="FF0000"/>
                </a:solidFill>
                <a:latin typeface="Kokila" panose="020B0604020202020204" pitchFamily="34" charset="0"/>
                <a:cs typeface="Kokila" panose="020B0604020202020204" pitchFamily="34" charset="0"/>
              </a:rPr>
              <a:t>वैश्यानां पुनरष्टमेऽप्यथ पुनः स्याद्द्वादशे वत्सरे</a:t>
            </a:r>
          </a:p>
          <a:p>
            <a:pPr marL="0" indent="0" algn="ctr">
              <a:spcBef>
                <a:spcPts val="600"/>
              </a:spcBef>
              <a:buNone/>
            </a:pPr>
            <a:r>
              <a:rPr lang="sa-IN" b="1" dirty="0">
                <a:solidFill>
                  <a:srgbClr val="FF0000"/>
                </a:solidFill>
                <a:latin typeface="Kokila" panose="020B0604020202020204" pitchFamily="34" charset="0"/>
                <a:cs typeface="Kokila" panose="020B0604020202020204" pitchFamily="34" charset="0"/>
              </a:rPr>
              <a:t>कालेऽथ द्विगुणे गते निगदितं गौणं तदाहुर्बुधाः ॥</a:t>
            </a:r>
          </a:p>
          <a:p>
            <a:pPr marL="0" indent="0">
              <a:buNone/>
            </a:pPr>
            <a:r>
              <a:rPr lang="sa-IN" dirty="0">
                <a:latin typeface="Kokila" panose="020B0604020202020204" pitchFamily="34" charset="0"/>
                <a:cs typeface="Kokila" panose="020B0604020202020204" pitchFamily="34" charset="0"/>
              </a:rPr>
              <a:t>अर्थात्  </a:t>
            </a:r>
          </a:p>
          <a:p>
            <a:pPr marL="0" indent="0" algn="ctr">
              <a:buNone/>
            </a:pPr>
            <a:r>
              <a:rPr lang="sa-IN" dirty="0">
                <a:latin typeface="Kokila" panose="020B0604020202020204" pitchFamily="34" charset="0"/>
                <a:cs typeface="Kokila" panose="020B0604020202020204" pitchFamily="34" charset="0"/>
              </a:rPr>
              <a:t>ब्राह्मणों का 	5वें / 8वें वर्ष  </a:t>
            </a:r>
          </a:p>
          <a:p>
            <a:pPr marL="0" indent="0" algn="ctr">
              <a:buNone/>
            </a:pPr>
            <a:r>
              <a:rPr lang="sa-IN" dirty="0">
                <a:latin typeface="Kokila" panose="020B0604020202020204" pitchFamily="34" charset="0"/>
                <a:cs typeface="Kokila" panose="020B0604020202020204" pitchFamily="34" charset="0"/>
              </a:rPr>
              <a:t>क्षत्रियों का 	6वें / 11वें वर्ष</a:t>
            </a:r>
          </a:p>
          <a:p>
            <a:pPr marL="0" indent="0" algn="ctr">
              <a:buNone/>
            </a:pPr>
            <a:r>
              <a:rPr lang="sa-IN" dirty="0">
                <a:latin typeface="Kokila" panose="020B0604020202020204" pitchFamily="34" charset="0"/>
                <a:cs typeface="Kokila" panose="020B0604020202020204" pitchFamily="34" charset="0"/>
              </a:rPr>
              <a:t>वैश्यों का 		8वें / 12वें वर्ष</a:t>
            </a:r>
          </a:p>
          <a:p>
            <a:pPr marL="0" indent="0">
              <a:buNone/>
            </a:pPr>
            <a:r>
              <a:rPr lang="sa-IN" dirty="0">
                <a:latin typeface="Kokila" panose="020B0604020202020204" pitchFamily="34" charset="0"/>
                <a:cs typeface="Kokila" panose="020B0604020202020204" pitchFamily="34" charset="0"/>
              </a:rPr>
              <a:t>अथवा ब्राह्मण, क्षत्रिय, वैश्य का क्रमशः 16,22,24 वें वर्ष पर्यन्त उपनयन संस्कार हेतु मध्यम काल माना गया है । </a:t>
            </a:r>
            <a:endParaRPr lang="en-IN"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67991458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11835" y="613350"/>
            <a:ext cx="9594634" cy="5788241"/>
          </a:xfrm>
        </p:spPr>
        <p:txBody>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उपनयन संस्कार हेतु त्याज्य काल–</a:t>
            </a:r>
          </a:p>
          <a:p>
            <a:pPr marL="0" indent="0">
              <a:lnSpc>
                <a:spcPct val="100000"/>
              </a:lnSpc>
              <a:spcBef>
                <a:spcPts val="600"/>
              </a:spcBef>
              <a:buNone/>
            </a:pPr>
            <a:endParaRPr lang="sa-IN" sz="900" dirty="0">
              <a:latin typeface="Kokila" panose="020B0604020202020204" pitchFamily="34" charset="0"/>
              <a:cs typeface="Kokila" panose="020B0604020202020204" pitchFamily="34" charset="0"/>
            </a:endParaRPr>
          </a:p>
          <a:p>
            <a:pPr marL="0" indent="0" algn="ctr">
              <a:lnSpc>
                <a:spcPct val="100000"/>
              </a:lnSpc>
              <a:spcBef>
                <a:spcPts val="600"/>
              </a:spcBef>
              <a:buNone/>
            </a:pPr>
            <a:r>
              <a:rPr lang="sa-IN" b="1" dirty="0">
                <a:solidFill>
                  <a:srgbClr val="FF0000"/>
                </a:solidFill>
                <a:latin typeface="Kokila" panose="020B0604020202020204" pitchFamily="34" charset="0"/>
                <a:cs typeface="Kokila" panose="020B0604020202020204" pitchFamily="34" charset="0"/>
              </a:rPr>
              <a:t>कृष्णे प्रदोषेऽनध्याये शनौ निश्यपराह्णके ।</a:t>
            </a:r>
          </a:p>
          <a:p>
            <a:pPr marL="0" indent="0" algn="ctr">
              <a:lnSpc>
                <a:spcPct val="100000"/>
              </a:lnSpc>
              <a:spcBef>
                <a:spcPts val="600"/>
              </a:spcBef>
              <a:buNone/>
            </a:pPr>
            <a:r>
              <a:rPr lang="sa-IN" b="1" dirty="0">
                <a:solidFill>
                  <a:srgbClr val="FF0000"/>
                </a:solidFill>
                <a:latin typeface="Kokila" panose="020B0604020202020204" pitchFamily="34" charset="0"/>
                <a:cs typeface="Kokila" panose="020B0604020202020204" pitchFamily="34" charset="0"/>
              </a:rPr>
              <a:t>प्राक्सन्ध्यागर्जिते नेष्टो व्रतबन्धो गलग्रहे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कृष्णपक्ष (पञ्चमी के बाद)</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अनध्याय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शनिवार</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रात्रि काल</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अपराह्ण काल</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जिस दिन प्रातः काल में मेघ गरजे</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गलग्रह (1,4,7,8,9,13,14,15 ये आठ तिथियाँ)</a:t>
            </a:r>
          </a:p>
          <a:p>
            <a:pPr marL="0" indent="0">
              <a:lnSpc>
                <a:spcPct val="100000"/>
              </a:lnSpc>
              <a:spcBef>
                <a:spcPts val="600"/>
              </a:spcBef>
              <a:buNone/>
            </a:pPr>
            <a:endParaRPr lang="en-IN" sz="9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329477781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934282" y="613350"/>
            <a:ext cx="9594634" cy="5788241"/>
          </a:xfrm>
        </p:spPr>
        <p:txBody>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उपनयन संस्कार हेतु शुभ मुहूर्त्त–</a:t>
            </a:r>
          </a:p>
          <a:p>
            <a:pPr marL="0" indent="0">
              <a:lnSpc>
                <a:spcPct val="100000"/>
              </a:lnSpc>
              <a:spcBef>
                <a:spcPts val="600"/>
              </a:spcBef>
              <a:buNone/>
            </a:pPr>
            <a:endParaRPr lang="sa-IN" sz="900" dirty="0">
              <a:latin typeface="Kokila" panose="020B0604020202020204" pitchFamily="34" charset="0"/>
              <a:cs typeface="Kokila" panose="020B0604020202020204" pitchFamily="34" charset="0"/>
            </a:endParaRP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सूर्य के उत्तरायण रहने में</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काल – पूर्वाह्ण, मध्याह्न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मास – माघ, फाल्गुन, चैत्र, वैशाख, ज्येष्ठ में सभी वर्गों का (चैत्र मास में मीन राशीस्थ सूर्य रहने पर उपनयन सर्वोत्कृष्ट माना गया है)</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पक्ष – शुल्क पक्ष, कृष्ण पक्ष में पञ्चमी तिथि पर्यन्त</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तिथि – 2,3,5,10,11,12</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वार – रविवार, सोमवार, बुधवार, गुरुवार, शुक्रवार</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नक्षत्र – अश्विनी, रोहिणी, मृगशिरा, पुनर्वसु, पुष्य, तीनों उत्तरा, हस्त, चित्रा, स्वाती, अनुराधा, श्रवण, धनिष्ठा, शतभिषा, रेवती (ब्राह्मण के लिए पुनर्वसु नक्षत्र निन्दित है)</a:t>
            </a:r>
          </a:p>
          <a:p>
            <a:pPr marL="0" indent="0">
              <a:lnSpc>
                <a:spcPct val="100000"/>
              </a:lnSpc>
              <a:spcBef>
                <a:spcPts val="600"/>
              </a:spcBef>
              <a:buNone/>
            </a:pPr>
            <a:r>
              <a:rPr lang="sa-IN" dirty="0">
                <a:latin typeface="Kokila" panose="020B0604020202020204" pitchFamily="34" charset="0"/>
                <a:cs typeface="Kokila" panose="020B0604020202020204" pitchFamily="34" charset="0"/>
              </a:rPr>
              <a:t>	- विद्ध नक्षत्र वर्जित है </a:t>
            </a:r>
          </a:p>
          <a:p>
            <a:pPr>
              <a:lnSpc>
                <a:spcPct val="100000"/>
              </a:lnSpc>
              <a:spcBef>
                <a:spcPts val="600"/>
              </a:spcBef>
              <a:buFont typeface="Wingdings" panose="05000000000000000000" pitchFamily="2" charset="2"/>
              <a:buChar char="§"/>
            </a:pPr>
            <a:endParaRPr lang="sa-IN" dirty="0">
              <a:latin typeface="Kokila" panose="020B0604020202020204" pitchFamily="34" charset="0"/>
              <a:cs typeface="Kokila" panose="020B0604020202020204" pitchFamily="34" charset="0"/>
            </a:endParaRPr>
          </a:p>
          <a:p>
            <a:pPr marL="0" indent="0">
              <a:lnSpc>
                <a:spcPct val="100000"/>
              </a:lnSpc>
              <a:spcBef>
                <a:spcPts val="600"/>
              </a:spcBef>
              <a:buNone/>
            </a:pPr>
            <a:endParaRPr lang="en-IN" sz="9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406610257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29591" y="798990"/>
            <a:ext cx="9594634" cy="5788241"/>
          </a:xfrm>
        </p:spPr>
        <p:txBody>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उपनयन संस्कार हेतु लग्न विचार –</a:t>
            </a:r>
          </a:p>
          <a:p>
            <a:pPr marL="0" indent="0">
              <a:lnSpc>
                <a:spcPct val="100000"/>
              </a:lnSpc>
              <a:spcBef>
                <a:spcPts val="600"/>
              </a:spcBef>
              <a:buNone/>
            </a:pPr>
            <a:endParaRPr lang="sa-IN" sz="900" dirty="0">
              <a:latin typeface="Kokila" panose="020B0604020202020204" pitchFamily="34" charset="0"/>
              <a:cs typeface="Kokila" panose="020B0604020202020204" pitchFamily="34" charset="0"/>
            </a:endParaRP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उपनयन के लग्न से 6, 8 वें स्थान में चन्द्र, गुरु, शुक्र, लग्नेश न रहे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चन्द्र और शुक्र 12 वें स्थान में न रहे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पाप ग्रह लग्न से 1,5,8 स्थानों में न रहे तथा शुभग्रह 6,8,12 स्थानों में न रहे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पाप ग्रह लग्न से 3,6,11 स्थानों में तथा शुभग्रह 1,4,7,10,5,9 स्थानों में रहे ।</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 पूर्ण चन्द्रमा वृष या कर्क राशि में होकर लग्न में रहे तो शुभ होता है ।</a:t>
            </a:r>
          </a:p>
          <a:p>
            <a:pPr>
              <a:lnSpc>
                <a:spcPct val="100000"/>
              </a:lnSpc>
              <a:spcBef>
                <a:spcPts val="600"/>
              </a:spcBef>
              <a:buFont typeface="Wingdings" panose="05000000000000000000" pitchFamily="2" charset="2"/>
              <a:buChar char="§"/>
            </a:pPr>
            <a:endParaRPr lang="sa-IN" dirty="0">
              <a:latin typeface="Kokila" panose="020B0604020202020204" pitchFamily="34" charset="0"/>
              <a:cs typeface="Kokila" panose="020B0604020202020204" pitchFamily="34" charset="0"/>
            </a:endParaRPr>
          </a:p>
          <a:p>
            <a:pPr>
              <a:lnSpc>
                <a:spcPct val="100000"/>
              </a:lnSpc>
              <a:spcBef>
                <a:spcPts val="600"/>
              </a:spcBef>
              <a:buFont typeface="Wingdings" panose="05000000000000000000" pitchFamily="2" charset="2"/>
              <a:buChar char="§"/>
            </a:pPr>
            <a:endParaRPr lang="sa-IN" dirty="0">
              <a:latin typeface="Kokila" panose="020B0604020202020204" pitchFamily="34" charset="0"/>
              <a:cs typeface="Kokila" panose="020B0604020202020204" pitchFamily="34" charset="0"/>
            </a:endParaRPr>
          </a:p>
          <a:p>
            <a:pPr marL="0" indent="0">
              <a:lnSpc>
                <a:spcPct val="100000"/>
              </a:lnSpc>
              <a:spcBef>
                <a:spcPts val="600"/>
              </a:spcBef>
              <a:buNone/>
            </a:pPr>
            <a:endParaRPr lang="en-IN" sz="9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43994507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836628" y="534879"/>
            <a:ext cx="9594634" cy="5788241"/>
          </a:xfrm>
        </p:spPr>
        <p:txBody>
          <a:bodyPr>
            <a:normAutofit/>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उपनयन संस्कार हेतु गुरुबल विचार –</a:t>
            </a:r>
          </a:p>
          <a:p>
            <a:pPr marL="0" indent="0">
              <a:lnSpc>
                <a:spcPct val="100000"/>
              </a:lnSpc>
              <a:spcBef>
                <a:spcPts val="600"/>
              </a:spcBef>
              <a:buNone/>
            </a:pPr>
            <a:endParaRPr lang="sa-IN" altLang="en-US" sz="9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बालक की जन्मराशि से गुरु  5,7,9,11,12 स्थानों में 	-	शुभ होता है </a:t>
            </a:r>
          </a:p>
          <a:p>
            <a:pPr marL="0" indent="0">
              <a:lnSpc>
                <a:spcPct val="100000"/>
              </a:lnSpc>
              <a:spcBef>
                <a:spcPts val="600"/>
              </a:spcBef>
              <a:buNone/>
            </a:pPr>
            <a:r>
              <a:rPr lang="sa-IN" altLang="en-US" dirty="0">
                <a:latin typeface="Kokila" panose="020B0604020202020204" pitchFamily="34" charset="0"/>
                <a:ea typeface="Arial Unicode MS" panose="020B0604020202020204" pitchFamily="34" charset="-128"/>
                <a:cs typeface="Kokila" panose="020B0604020202020204" pitchFamily="34" charset="0"/>
              </a:rPr>
              <a:t>			1,3,6,10 स्थानों में 		-	पूजा करने पर शुभ होता है ।</a:t>
            </a:r>
          </a:p>
          <a:p>
            <a:pPr marL="0" indent="0">
              <a:lnSpc>
                <a:spcPct val="100000"/>
              </a:lnSpc>
              <a:spcBef>
                <a:spcPts val="600"/>
              </a:spcBef>
              <a:buNone/>
            </a:pPr>
            <a:r>
              <a:rPr lang="sa-IN" altLang="en-US" dirty="0">
                <a:latin typeface="Kokila" panose="020B0604020202020204" pitchFamily="34" charset="0"/>
                <a:ea typeface="Arial Unicode MS" panose="020B0604020202020204" pitchFamily="34" charset="-128"/>
                <a:cs typeface="Kokila" panose="020B0604020202020204" pitchFamily="34" charset="0"/>
              </a:rPr>
              <a:t>			4,8,12 स्थानों में 		-	अशुभ होता है ।</a:t>
            </a:r>
          </a:p>
          <a:p>
            <a:pPr marL="0" indent="0">
              <a:lnSpc>
                <a:spcPct val="100000"/>
              </a:lnSpc>
              <a:spcBef>
                <a:spcPts val="600"/>
              </a:spcBef>
              <a:buNone/>
            </a:pPr>
            <a:endParaRPr lang="sa-IN" altLang="en-US" sz="800" dirty="0">
              <a:latin typeface="Kokila" panose="020B0604020202020204" pitchFamily="34" charset="0"/>
              <a:ea typeface="Arial Unicode MS" panose="020B0604020202020204" pitchFamily="34" charset="-128"/>
              <a:cs typeface="Kokila" panose="020B0604020202020204" pitchFamily="34" charset="0"/>
            </a:endParaRPr>
          </a:p>
          <a:p>
            <a:pPr algn="just">
              <a:lnSpc>
                <a:spcPct val="10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यदि गुरु अपनी उच्च राशि (कर्क), स्वराशी (धनु, मीन), मित्र ग्रहों (सूर्य, चन्द्र, मंगल) की राशि, स्वनवांश, वर्गोत्तम में हो तो 4,8,12 स्थानों में रहने पर भी शुभ होता है ।</a:t>
            </a:r>
          </a:p>
          <a:p>
            <a:pPr algn="just">
              <a:lnSpc>
                <a:spcPct val="100000"/>
              </a:lnSpc>
              <a:spcBef>
                <a:spcPts val="600"/>
              </a:spcBef>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यदि गुरु अपनी नीच राशि (मकर), अथवा शत्रु ग्रहों (बुध, शुक्र) की राशि में हो तो जन्म राशि से शुभ होने पर भी अशुभ होता है ।</a:t>
            </a:r>
          </a:p>
          <a:p>
            <a:pPr marL="0" indent="0" algn="just">
              <a:lnSpc>
                <a:spcPct val="100000"/>
              </a:lnSpc>
              <a:spcBef>
                <a:spcPts val="600"/>
              </a:spcBef>
              <a:buNone/>
            </a:pPr>
            <a:endParaRPr lang="sa-IN" altLang="en-US" sz="800" dirty="0">
              <a:latin typeface="Kokila" panose="020B0604020202020204" pitchFamily="34" charset="0"/>
              <a:ea typeface="Arial Unicode MS" panose="020B0604020202020204" pitchFamily="34" charset="-128"/>
              <a:cs typeface="Kokila" panose="020B0604020202020204" pitchFamily="34" charset="0"/>
            </a:endParaRPr>
          </a:p>
          <a:p>
            <a:pPr algn="just">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निर्बल गुरु का परिहार –</a:t>
            </a:r>
          </a:p>
          <a:p>
            <a:pPr marL="0" indent="0" algn="just">
              <a:lnSpc>
                <a:spcPct val="100000"/>
              </a:lnSpc>
              <a:spcBef>
                <a:spcPts val="600"/>
              </a:spcBef>
              <a:buNone/>
            </a:pPr>
            <a:r>
              <a:rPr lang="sa-IN" altLang="en-US" dirty="0">
                <a:latin typeface="Kokila" panose="020B0604020202020204" pitchFamily="34" charset="0"/>
                <a:ea typeface="Arial Unicode MS" panose="020B0604020202020204" pitchFamily="34" charset="-128"/>
                <a:cs typeface="Kokila" panose="020B0604020202020204" pitchFamily="34" charset="0"/>
              </a:rPr>
              <a:t>मीनस्थ सूर्य होने पर चैत्र मास में बालक का गुरु निर्बल हो तब भी उपनयन शुभ होता है ।</a:t>
            </a:r>
          </a:p>
          <a:p>
            <a:pPr>
              <a:lnSpc>
                <a:spcPct val="100000"/>
              </a:lnSpc>
              <a:spcBef>
                <a:spcPts val="600"/>
              </a:spcBef>
              <a:buFont typeface="Wingdings" panose="05000000000000000000" pitchFamily="2" charset="2"/>
              <a:buChar cha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100000"/>
              </a:lnSpc>
              <a:spcBef>
                <a:spcPts val="600"/>
              </a:spcBef>
              <a:buNone/>
            </a:pPr>
            <a:endParaRPr lang="sa-IN" dirty="0">
              <a:latin typeface="Kokila" panose="020B0604020202020204" pitchFamily="34" charset="0"/>
              <a:cs typeface="Kokila" panose="020B0604020202020204" pitchFamily="34" charset="0"/>
            </a:endParaRPr>
          </a:p>
          <a:p>
            <a:pPr marL="0" indent="0">
              <a:lnSpc>
                <a:spcPct val="100000"/>
              </a:lnSpc>
              <a:spcBef>
                <a:spcPts val="600"/>
              </a:spcBef>
              <a:buNone/>
            </a:pPr>
            <a:endParaRPr lang="en-IN" sz="9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338158683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10231" y="1825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वेदारम्भ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29591" y="1046990"/>
            <a:ext cx="9594634" cy="5540241"/>
          </a:xfrm>
        </p:spPr>
        <p:txBody>
          <a:bodyPr/>
          <a:lstStyle/>
          <a:p>
            <a:pPr marL="0" indent="0">
              <a:buNone/>
            </a:pPr>
            <a:endParaRPr lang="sa-IN"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गायत्री मन्त्र से लेकर साङ्गोपाङ्ग चारों वेदों के अध्ययन करने के लिए नियम धारण करना वेदारम्भ संस्कार कहलाता है ।</a:t>
            </a:r>
          </a:p>
          <a:p>
            <a:endParaRPr lang="sa-IN"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आचार्य बालक के हाथ से वैदिक रीति से यज्ञानुष्ठान कराके तीन बार गायत्री मन्त्रोपदेश से वेदों का अध्ययन-अध्यापन प्रारम्भ करते है ।</a:t>
            </a:r>
          </a:p>
          <a:p>
            <a:endParaRPr lang="sa-IN"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वेदाध्ययन काल में बालक पूर्णरूप से ब्रह्मचर्यव्रत का पालन करता है ।</a:t>
            </a: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43950303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additive="base">
                                        <p:cTn id="2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934282" y="613350"/>
            <a:ext cx="9594634" cy="5788241"/>
          </a:xfrm>
        </p:spPr>
        <p:txBody>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वेदारम्भ संस्कार हेतु कालावधि–</a:t>
            </a:r>
          </a:p>
          <a:p>
            <a:pPr marL="0" indent="0">
              <a:lnSpc>
                <a:spcPct val="100000"/>
              </a:lnSpc>
              <a:spcBef>
                <a:spcPts val="600"/>
              </a:spcBef>
              <a:buNone/>
            </a:pPr>
            <a:endParaRPr lang="sa-IN" sz="900" dirty="0">
              <a:latin typeface="Kokila" panose="020B0604020202020204" pitchFamily="34" charset="0"/>
              <a:cs typeface="Kokila" panose="020B0604020202020204" pitchFamily="34" charset="0"/>
            </a:endParaRPr>
          </a:p>
          <a:p>
            <a:pPr marL="0" indent="0">
              <a:lnSpc>
                <a:spcPct val="100000"/>
              </a:lnSpc>
              <a:spcBef>
                <a:spcPts val="600"/>
              </a:spcBef>
              <a:buNone/>
            </a:pPr>
            <a:endParaRPr lang="sa-IN" sz="1400" dirty="0">
              <a:latin typeface="Kokila" panose="020B0604020202020204" pitchFamily="34" charset="0"/>
              <a:cs typeface="Kokila" panose="020B0604020202020204" pitchFamily="34" charset="0"/>
            </a:endParaRPr>
          </a:p>
          <a:p>
            <a:pPr marL="0" indent="0">
              <a:lnSpc>
                <a:spcPct val="100000"/>
              </a:lnSpc>
              <a:spcBef>
                <a:spcPts val="600"/>
              </a:spcBef>
              <a:buNone/>
            </a:pPr>
            <a:r>
              <a:rPr lang="sa-IN" dirty="0">
                <a:latin typeface="Kokila" panose="020B0604020202020204" pitchFamily="34" charset="0"/>
                <a:cs typeface="Kokila" panose="020B0604020202020204" pitchFamily="34" charset="0"/>
              </a:rPr>
              <a:t>वेदारम्भ संस्कार के समय के निर्धारण हेतु तीन विकल्प प्राप्त है –</a:t>
            </a:r>
          </a:p>
          <a:p>
            <a:pPr marL="0" indent="0">
              <a:lnSpc>
                <a:spcPct val="100000"/>
              </a:lnSpc>
              <a:spcBef>
                <a:spcPts val="600"/>
              </a:spcBef>
              <a:buNone/>
            </a:pPr>
            <a:endParaRPr lang="sa-IN" dirty="0">
              <a:latin typeface="Kokila" panose="020B0604020202020204" pitchFamily="34" charset="0"/>
              <a:cs typeface="Kokila" panose="020B0604020202020204" pitchFamily="34" charset="0"/>
            </a:endParaRPr>
          </a:p>
          <a:p>
            <a:pPr>
              <a:lnSpc>
                <a:spcPct val="100000"/>
              </a:lnSpc>
              <a:spcBef>
                <a:spcPts val="600"/>
              </a:spcBef>
            </a:pPr>
            <a:r>
              <a:rPr lang="sa-IN" dirty="0">
                <a:latin typeface="Kokila" panose="020B0604020202020204" pitchFamily="34" charset="0"/>
                <a:cs typeface="Kokila" panose="020B0604020202020204" pitchFamily="34" charset="0"/>
              </a:rPr>
              <a:t> जिस दिन उपनयन संस्कार किया जाए उसी दिन </a:t>
            </a:r>
          </a:p>
          <a:p>
            <a:pPr>
              <a:lnSpc>
                <a:spcPct val="100000"/>
              </a:lnSpc>
              <a:spcBef>
                <a:spcPts val="600"/>
              </a:spcBef>
            </a:pPr>
            <a:endParaRPr lang="sa-IN" dirty="0">
              <a:latin typeface="Kokila" panose="020B0604020202020204" pitchFamily="34" charset="0"/>
              <a:cs typeface="Kokila" panose="020B0604020202020204" pitchFamily="34" charset="0"/>
            </a:endParaRPr>
          </a:p>
          <a:p>
            <a:pPr>
              <a:lnSpc>
                <a:spcPct val="100000"/>
              </a:lnSpc>
              <a:spcBef>
                <a:spcPts val="600"/>
              </a:spcBef>
            </a:pPr>
            <a:r>
              <a:rPr lang="sa-IN" dirty="0">
                <a:latin typeface="Kokila" panose="020B0604020202020204" pitchFamily="34" charset="0"/>
                <a:cs typeface="Kokila" panose="020B0604020202020204" pitchFamily="34" charset="0"/>
              </a:rPr>
              <a:t> उपनयन संस्कार के दूसरे दिन </a:t>
            </a:r>
          </a:p>
          <a:p>
            <a:pPr>
              <a:lnSpc>
                <a:spcPct val="100000"/>
              </a:lnSpc>
              <a:spcBef>
                <a:spcPts val="600"/>
              </a:spcBef>
            </a:pPr>
            <a:endParaRPr lang="sa-IN" dirty="0">
              <a:latin typeface="Kokila" panose="020B0604020202020204" pitchFamily="34" charset="0"/>
              <a:cs typeface="Kokila" panose="020B0604020202020204" pitchFamily="34" charset="0"/>
            </a:endParaRPr>
          </a:p>
          <a:p>
            <a:pPr>
              <a:lnSpc>
                <a:spcPct val="100000"/>
              </a:lnSpc>
              <a:spcBef>
                <a:spcPts val="600"/>
              </a:spcBef>
            </a:pPr>
            <a:r>
              <a:rPr lang="sa-IN" dirty="0">
                <a:latin typeface="Kokila" panose="020B0604020202020204" pitchFamily="34" charset="0"/>
                <a:cs typeface="Kokila" panose="020B0604020202020204" pitchFamily="34" charset="0"/>
              </a:rPr>
              <a:t> उपनयन के एक वर्ष के भीतर किसी शुभ दिन</a:t>
            </a:r>
          </a:p>
          <a:p>
            <a:pPr marL="0" indent="0">
              <a:lnSpc>
                <a:spcPct val="100000"/>
              </a:lnSpc>
              <a:spcBef>
                <a:spcPts val="600"/>
              </a:spcBef>
              <a:buNone/>
            </a:pPr>
            <a:endParaRPr lang="sa-IN"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88770693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additive="base">
                                        <p:cTn id="2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xmlns="" id="{A76D71AC-1C29-44CF-9DAA-B2EBB90DAE6E}"/>
              </a:ext>
            </a:extLst>
          </p:cNvPr>
          <p:cNvSpPr>
            <a:spLocks noGrp="1" noChangeArrowheads="1"/>
          </p:cNvSpPr>
          <p:nvPr>
            <p:ph type="title"/>
          </p:nvPr>
        </p:nvSpPr>
        <p:spPr>
          <a:xfrm>
            <a:off x="196642" y="140635"/>
            <a:ext cx="8001000" cy="1216025"/>
          </a:xfrm>
          <a:noFill/>
        </p:spPr>
        <p:txBody>
          <a:bodyPr>
            <a:normAutofit/>
          </a:bodyPr>
          <a:lstStyle/>
          <a:p>
            <a:pPr eaLnBrk="1" hangingPunct="1"/>
            <a:r>
              <a:rPr lang="sa-IN" altLang="en-US" sz="5200" b="1" dirty="0">
                <a:solidFill>
                  <a:srgbClr val="CC3300"/>
                </a:solidFill>
                <a:latin typeface="Aparajita" panose="02020603050405020304" pitchFamily="18" charset="0"/>
                <a:cs typeface="Aparajita" panose="02020603050405020304" pitchFamily="18" charset="0"/>
              </a:rPr>
              <a:t>  अन्नप्राशन संस्कार</a:t>
            </a:r>
            <a:endParaRPr lang="en-US" altLang="en-US" sz="5200" b="1" dirty="0">
              <a:solidFill>
                <a:srgbClr val="CC3300"/>
              </a:solidFill>
              <a:latin typeface="Aparajita" panose="02020603050405020304" pitchFamily="18" charset="0"/>
              <a:cs typeface="Aparajita" panose="02020603050405020304" pitchFamily="18" charset="0"/>
            </a:endParaRPr>
          </a:p>
        </p:txBody>
      </p:sp>
      <p:sp>
        <p:nvSpPr>
          <p:cNvPr id="15363" name="Rectangle 3">
            <a:extLst>
              <a:ext uri="{FF2B5EF4-FFF2-40B4-BE49-F238E27FC236}">
                <a16:creationId xmlns:a16="http://schemas.microsoft.com/office/drawing/2014/main" xmlns="" id="{DCE44263-EC26-4CAB-843A-207092D10049}"/>
              </a:ext>
            </a:extLst>
          </p:cNvPr>
          <p:cNvSpPr>
            <a:spLocks noGrp="1" noChangeArrowheads="1"/>
          </p:cNvSpPr>
          <p:nvPr>
            <p:ph idx="1"/>
          </p:nvPr>
        </p:nvSpPr>
        <p:spPr>
          <a:xfrm>
            <a:off x="1097280" y="1356660"/>
            <a:ext cx="9564802" cy="4869402"/>
          </a:xfrm>
        </p:spPr>
        <p:txBody>
          <a:bodyPr>
            <a:normAutofit/>
          </a:bodyPr>
          <a:lstStyle/>
          <a:p>
            <a:pPr algn="just" eaLnBrk="1" hangingPunct="1">
              <a:lnSpc>
                <a:spcPct val="100000"/>
              </a:lnSpc>
              <a:defRPr/>
            </a:pPr>
            <a:r>
              <a:rPr lang="sa-IN" altLang="en-US" dirty="0">
                <a:latin typeface="Kokila" panose="020B0604020202020204" pitchFamily="34" charset="0"/>
                <a:ea typeface="Arial Unicode MS" panose="020B0604020202020204" pitchFamily="34" charset="-128"/>
                <a:cs typeface="Kokila" panose="020B0604020202020204" pitchFamily="34" charset="0"/>
              </a:rPr>
              <a:t>जिस कर्म के द्वारा बालक को प्रथम बार अन्न खिलाया जाता है, उसे अन्नप्राशन संस्कार कहते है ।</a:t>
            </a:r>
          </a:p>
          <a:p>
            <a:pPr algn="just" eaLnBrk="1" hangingPunct="1">
              <a:lnSpc>
                <a:spcPct val="100000"/>
              </a:lnSpc>
              <a:defRP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algn="just">
              <a:lnSpc>
                <a:spcPct val="100000"/>
              </a:lnSpc>
              <a:defRPr/>
            </a:pPr>
            <a:r>
              <a:rPr lang="sa-IN" altLang="en-US" dirty="0">
                <a:latin typeface="Kokila" panose="020B0604020202020204" pitchFamily="34" charset="0"/>
                <a:ea typeface="Arial Unicode MS" panose="020B0604020202020204" pitchFamily="34" charset="-128"/>
                <a:cs typeface="Kokila" panose="020B0604020202020204" pitchFamily="34" charset="0"/>
              </a:rPr>
              <a:t>जब बालक की पाचन शक्ति इस योग्य हो जाती है कि वह सुगमता से अन्न पचा सके, तभी बालक का अन्नप्राशन संस्कार करना चाहिए ।</a:t>
            </a:r>
          </a:p>
          <a:p>
            <a:pPr marL="0" indent="0" algn="just">
              <a:lnSpc>
                <a:spcPct val="100000"/>
              </a:lnSpc>
              <a:buNone/>
              <a:defRP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algn="just">
              <a:lnSpc>
                <a:spcPct val="100000"/>
              </a:lnSpc>
              <a:defRPr/>
            </a:pPr>
            <a:r>
              <a:rPr lang="sa-IN" altLang="en-US" dirty="0">
                <a:latin typeface="Kokila" panose="020B0604020202020204" pitchFamily="34" charset="0"/>
                <a:ea typeface="Arial Unicode MS" panose="020B0604020202020204" pitchFamily="34" charset="-128"/>
                <a:cs typeface="Kokila" panose="020B0604020202020204" pitchFamily="34" charset="0"/>
              </a:rPr>
              <a:t>अन्नप्राशन संस्कार में बालक को घृत युक्त भात अथवा दही, शहद और घृत तीनों भात के साथ मिलाके खिलाना चाहिए ।</a:t>
            </a:r>
          </a:p>
          <a:p>
            <a:pPr algn="just">
              <a:lnSpc>
                <a:spcPct val="100000"/>
              </a:lnSpc>
              <a:defRP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algn="just">
              <a:lnSpc>
                <a:spcPct val="100000"/>
              </a:lnSpc>
              <a:defRPr/>
            </a:pPr>
            <a:r>
              <a:rPr lang="sa-IN" altLang="en-US" dirty="0">
                <a:latin typeface="Kokila" panose="020B0604020202020204" pitchFamily="34" charset="0"/>
                <a:ea typeface="Arial Unicode MS" panose="020B0604020202020204" pitchFamily="34" charset="-128"/>
                <a:cs typeface="Kokila" panose="020B0604020202020204" pitchFamily="34" charset="0"/>
              </a:rPr>
              <a:t>इसके बाद से धीरे-धीरे क्रमशः दूध की मात्रा कम करके अन्न खिलाना आरम्भ करना चाहिए ।</a:t>
            </a:r>
          </a:p>
          <a:p>
            <a:pPr algn="just">
              <a:lnSpc>
                <a:spcPct val="100000"/>
              </a:lnSpc>
              <a:defRP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algn="just" eaLnBrk="1" hangingPunct="1">
              <a:lnSpc>
                <a:spcPct val="100000"/>
              </a:lnSpc>
              <a:defRPr/>
            </a:pPr>
            <a:endParaRPr lang="en-US" altLang="en-US" dirty="0">
              <a:latin typeface="Kokila" panose="020B0604020202020204" pitchFamily="34" charset="0"/>
              <a:ea typeface="Arial Unicode MS" panose="020B0604020202020204" pitchFamily="34" charset="-128"/>
              <a:cs typeface="Kokila" panose="020B0604020202020204" pitchFamily="34" charset="0"/>
            </a:endParaRPr>
          </a:p>
        </p:txBody>
      </p:sp>
      <p:pic>
        <p:nvPicPr>
          <p:cNvPr id="5" name="Picture 4">
            <a:extLst>
              <a:ext uri="{FF2B5EF4-FFF2-40B4-BE49-F238E27FC236}">
                <a16:creationId xmlns:a16="http://schemas.microsoft.com/office/drawing/2014/main" xmlns="" id="{868447D0-CB7E-41EF-A17B-ED2F328979F0}"/>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16804"/>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15362"/>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5363">
                                            <p:txEl>
                                              <p:pRg st="0" end="0"/>
                                            </p:txEl>
                                          </p:spTgt>
                                        </p:tgtEl>
                                        <p:attrNameLst>
                                          <p:attrName>style.visibility</p:attrName>
                                        </p:attrNameLst>
                                      </p:cBhvr>
                                      <p:to>
                                        <p:strVal val="visible"/>
                                      </p:to>
                                    </p:set>
                                    <p:anim calcmode="lin" valueType="num">
                                      <p:cBhvr additive="base">
                                        <p:cTn id="11"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 calcmode="lin" valueType="num">
                                      <p:cBhvr additive="base">
                                        <p:cTn id="15"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536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anim calcmode="lin" valueType="num">
                                      <p:cBhvr additive="base">
                                        <p:cTn id="19"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5363">
                                            <p:txEl>
                                              <p:pRg st="6" end="6"/>
                                            </p:txEl>
                                          </p:spTgt>
                                        </p:tgtEl>
                                        <p:attrNameLst>
                                          <p:attrName>style.visibility</p:attrName>
                                        </p:attrNameLst>
                                      </p:cBhvr>
                                      <p:to>
                                        <p:strVal val="visible"/>
                                      </p:to>
                                    </p:set>
                                    <p:anim calcmode="lin" valueType="num">
                                      <p:cBhvr additive="base">
                                        <p:cTn id="23"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934282" y="613350"/>
            <a:ext cx="9594634" cy="5788241"/>
          </a:xfrm>
        </p:spPr>
        <p:txBody>
          <a:bodyPr/>
          <a:lstStyle/>
          <a:p>
            <a:pPr>
              <a:lnSpc>
                <a:spcPct val="100000"/>
              </a:lnSpc>
              <a:spcBef>
                <a:spcPts val="600"/>
              </a:spcBef>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वेदारम्भ संस्कार हेतु शुभ मुहूर्त्त–</a:t>
            </a:r>
          </a:p>
          <a:p>
            <a:pPr marL="0" indent="0">
              <a:lnSpc>
                <a:spcPct val="100000"/>
              </a:lnSpc>
              <a:spcBef>
                <a:spcPts val="600"/>
              </a:spcBef>
              <a:buNone/>
            </a:pPr>
            <a:endParaRPr lang="sa-IN" sz="900" dirty="0">
              <a:latin typeface="Kokila" panose="020B0604020202020204" pitchFamily="34" charset="0"/>
              <a:cs typeface="Kokila" panose="020B0604020202020204" pitchFamily="34" charset="0"/>
            </a:endParaRP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सूर्य के उत्तरायण रहने में</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तिथि – 2,3,5,6,10,11,13</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वार – बुधवार, गुरुवार, शुक्रवार (मध्यम वार – रविवार, सोमवार)</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नक्षत्र – अश्विनी, रोहिणी, मृगशिरा, आर्द्रा, पुनर्वसु, पुष्य, तीनों उत्तरा, हस्त, चित्रा, स्वाती, अनुराधा, श्रवण, धनिष्ठा, शतभिषा, रेवती</a:t>
            </a:r>
          </a:p>
          <a:p>
            <a:pPr>
              <a:lnSpc>
                <a:spcPct val="100000"/>
              </a:lnSpc>
              <a:spcBef>
                <a:spcPts val="600"/>
              </a:spcBef>
              <a:buFont typeface="Wingdings" panose="05000000000000000000" pitchFamily="2" charset="2"/>
              <a:buChar char="§"/>
            </a:pPr>
            <a:r>
              <a:rPr lang="sa-IN" dirty="0">
                <a:latin typeface="Kokila" panose="020B0604020202020204" pitchFamily="34" charset="0"/>
                <a:cs typeface="Kokila" panose="020B0604020202020204" pitchFamily="34" charset="0"/>
              </a:rPr>
              <a:t>शुभ लग्न – मिथुन, कन्या, धनु, मीन</a:t>
            </a:r>
          </a:p>
          <a:p>
            <a:pPr marL="0" indent="0">
              <a:lnSpc>
                <a:spcPct val="100000"/>
              </a:lnSpc>
              <a:spcBef>
                <a:spcPts val="600"/>
              </a:spcBef>
              <a:buNone/>
            </a:pPr>
            <a:endParaRPr lang="en-IN" sz="9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19745913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10231" y="1825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केशान्त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29590" y="896070"/>
            <a:ext cx="9594634" cy="5540241"/>
          </a:xfrm>
        </p:spPr>
        <p:txBody>
          <a:bodyPr/>
          <a:lstStyle/>
          <a:p>
            <a:pPr marL="0" indent="0">
              <a:buNone/>
            </a:pPr>
            <a:endParaRPr lang="sa-IN" sz="800" dirty="0">
              <a:latin typeface="Kokila" panose="020B0604020202020204" pitchFamily="34" charset="0"/>
              <a:cs typeface="Kokila" panose="020B0604020202020204" pitchFamily="34" charset="0"/>
            </a:endParaRPr>
          </a:p>
          <a:p>
            <a:pPr marL="0" indent="0">
              <a:buNone/>
            </a:pPr>
            <a:r>
              <a:rPr lang="sa-IN" dirty="0">
                <a:latin typeface="Kokila" panose="020B0604020202020204" pitchFamily="34" charset="0"/>
                <a:cs typeface="Kokila" panose="020B0604020202020204" pitchFamily="34" charset="0"/>
              </a:rPr>
              <a:t>वेदाध्ययन के पश्चात् ब्रह्मचर्याश्रम से निकलने पर बालक का केशच्छेदन किया जाता है, जिसे केशान्त संस्कार कहते है ।</a:t>
            </a:r>
          </a:p>
          <a:p>
            <a:pPr marL="0" indent="0">
              <a:buNone/>
            </a:pPr>
            <a:endParaRPr lang="sa-IN" sz="800" dirty="0">
              <a:latin typeface="Kokila" panose="020B0604020202020204" pitchFamily="34" charset="0"/>
              <a:cs typeface="Kokila" panose="020B0604020202020204" pitchFamily="34" charset="0"/>
            </a:endParaRPr>
          </a:p>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केशान्त संस्कार हेतु कालावधि–</a:t>
            </a:r>
            <a:endParaRPr lang="sa-IN" sz="800" dirty="0">
              <a:latin typeface="Kokila" panose="020B0604020202020204" pitchFamily="34" charset="0"/>
              <a:cs typeface="Kokila" panose="020B0604020202020204" pitchFamily="34" charset="0"/>
            </a:endParaRPr>
          </a:p>
          <a:p>
            <a:pPr marL="0" indent="0" algn="ctr">
              <a:buNone/>
            </a:pPr>
            <a:r>
              <a:rPr lang="sa-IN" b="1" dirty="0">
                <a:solidFill>
                  <a:srgbClr val="FF0000"/>
                </a:solidFill>
                <a:latin typeface="Kokila" panose="020B0604020202020204" pitchFamily="34" charset="0"/>
                <a:cs typeface="Kokila" panose="020B0604020202020204" pitchFamily="34" charset="0"/>
              </a:rPr>
              <a:t>केशान्तं षोडशे वर्षे ब्राह्मणस्य विधीयते ।</a:t>
            </a:r>
          </a:p>
          <a:p>
            <a:pPr marL="0" indent="0" algn="ctr">
              <a:buNone/>
            </a:pPr>
            <a:r>
              <a:rPr lang="sa-IN" b="1" dirty="0">
                <a:solidFill>
                  <a:srgbClr val="FF0000"/>
                </a:solidFill>
                <a:latin typeface="Kokila" panose="020B0604020202020204" pitchFamily="34" charset="0"/>
                <a:cs typeface="Kokila" panose="020B0604020202020204" pitchFamily="34" charset="0"/>
              </a:rPr>
              <a:t>राजन्यवन्धोर्द्वाविंशे वैशस्य द्वयधिके ततः ॥</a:t>
            </a:r>
          </a:p>
          <a:p>
            <a:pPr marL="0" indent="0" algn="ctr">
              <a:buNone/>
            </a:pPr>
            <a:endParaRPr lang="sa-IN" b="1" dirty="0">
              <a:solidFill>
                <a:srgbClr val="FF0000"/>
              </a:solidFill>
              <a:latin typeface="Kokila" panose="020B0604020202020204" pitchFamily="34" charset="0"/>
              <a:cs typeface="Kokila" panose="020B0604020202020204" pitchFamily="34" charset="0"/>
            </a:endParaRPr>
          </a:p>
          <a:p>
            <a:pPr marL="0" indent="0">
              <a:buNone/>
            </a:pPr>
            <a:endParaRPr lang="sa-IN" dirty="0">
              <a:latin typeface="Kokila" panose="020B0604020202020204" pitchFamily="34" charset="0"/>
              <a:cs typeface="Kokila" panose="020B0604020202020204" pitchFamily="34" charset="0"/>
            </a:endParaRPr>
          </a:p>
          <a:p>
            <a:pPr marL="0" indent="0">
              <a:buNone/>
            </a:pPr>
            <a:endParaRPr lang="sa-IN" dirty="0">
              <a:latin typeface="Kokila" panose="020B0604020202020204" pitchFamily="34" charset="0"/>
              <a:cs typeface="Kokila" panose="020B0604020202020204" pitchFamily="34" charset="0"/>
            </a:endParaRPr>
          </a:p>
          <a:p>
            <a:pPr marL="0" indent="0">
              <a:buNone/>
            </a:pPr>
            <a:endParaRPr lang="sa-IN" dirty="0">
              <a:latin typeface="Kokila" panose="020B0604020202020204" pitchFamily="34" charset="0"/>
              <a:cs typeface="Kokila" panose="020B0604020202020204" pitchFamily="34" charset="0"/>
            </a:endParaRPr>
          </a:p>
          <a:p>
            <a:r>
              <a:rPr lang="sa-IN" dirty="0">
                <a:solidFill>
                  <a:srgbClr val="002060"/>
                </a:solidFill>
                <a:latin typeface="Kokila" panose="020B0604020202020204" pitchFamily="34" charset="0"/>
                <a:cs typeface="Kokila" panose="020B0604020202020204" pitchFamily="34" charset="0"/>
              </a:rPr>
              <a:t>केशान्त संस्कार चूडाकर्म संस्कार हेतु कथित मुहूर्त्त में शुभ होता है ।</a:t>
            </a:r>
            <a:endParaRPr lang="en-IN" dirty="0">
              <a:solidFill>
                <a:srgbClr val="002060"/>
              </a:solidFill>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graphicFrame>
        <p:nvGraphicFramePr>
          <p:cNvPr id="5" name="Diagram 4">
            <a:extLst>
              <a:ext uri="{FF2B5EF4-FFF2-40B4-BE49-F238E27FC236}">
                <a16:creationId xmlns:a16="http://schemas.microsoft.com/office/drawing/2014/main" xmlns="" id="{F568442A-8FBE-49C9-ABE1-3B5F0FECC12B}"/>
              </a:ext>
            </a:extLst>
          </p:cNvPr>
          <p:cNvGraphicFramePr/>
          <p:nvPr>
            <p:extLst>
              <p:ext uri="{D42A27DB-BD31-4B8C-83A1-F6EECF244321}">
                <p14:modId xmlns:p14="http://schemas.microsoft.com/office/powerpoint/2010/main" xmlns="" val="971275788"/>
              </p:ext>
            </p:extLst>
          </p:nvPr>
        </p:nvGraphicFramePr>
        <p:xfrm>
          <a:off x="1270340" y="3963800"/>
          <a:ext cx="4375858" cy="17356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6" name="Diagram 5">
            <a:extLst>
              <a:ext uri="{FF2B5EF4-FFF2-40B4-BE49-F238E27FC236}">
                <a16:creationId xmlns:a16="http://schemas.microsoft.com/office/drawing/2014/main" xmlns="" id="{027AA43D-5A3D-4A83-BAF4-27C7A0DB355A}"/>
              </a:ext>
            </a:extLst>
          </p:cNvPr>
          <p:cNvGraphicFramePr/>
          <p:nvPr>
            <p:extLst>
              <p:ext uri="{D42A27DB-BD31-4B8C-83A1-F6EECF244321}">
                <p14:modId xmlns:p14="http://schemas.microsoft.com/office/powerpoint/2010/main" xmlns="" val="1438581610"/>
              </p:ext>
            </p:extLst>
          </p:nvPr>
        </p:nvGraphicFramePr>
        <p:xfrm>
          <a:off x="6253675" y="3963799"/>
          <a:ext cx="2764746" cy="173566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7" name="Straight Arrow Connector 6">
            <a:extLst>
              <a:ext uri="{FF2B5EF4-FFF2-40B4-BE49-F238E27FC236}">
                <a16:creationId xmlns:a16="http://schemas.microsoft.com/office/drawing/2014/main" xmlns="" id="{54F79846-F29E-43D3-956E-4C80800A0E5C}"/>
              </a:ext>
            </a:extLst>
          </p:cNvPr>
          <p:cNvCxnSpPr/>
          <p:nvPr/>
        </p:nvCxnSpPr>
        <p:spPr>
          <a:xfrm>
            <a:off x="4964883" y="4226002"/>
            <a:ext cx="962025" cy="0"/>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8" name="Straight Arrow Connector 7">
            <a:extLst>
              <a:ext uri="{FF2B5EF4-FFF2-40B4-BE49-F238E27FC236}">
                <a16:creationId xmlns:a16="http://schemas.microsoft.com/office/drawing/2014/main" xmlns="" id="{8B6344EC-484D-47B7-B516-994FE0D3789E}"/>
              </a:ext>
            </a:extLst>
          </p:cNvPr>
          <p:cNvCxnSpPr/>
          <p:nvPr/>
        </p:nvCxnSpPr>
        <p:spPr>
          <a:xfrm>
            <a:off x="4964883" y="4844823"/>
            <a:ext cx="962025" cy="0"/>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9" name="Straight Arrow Connector 8">
            <a:extLst>
              <a:ext uri="{FF2B5EF4-FFF2-40B4-BE49-F238E27FC236}">
                <a16:creationId xmlns:a16="http://schemas.microsoft.com/office/drawing/2014/main" xmlns="" id="{BC82A744-F291-47FB-A179-99141D3BD072}"/>
              </a:ext>
            </a:extLst>
          </p:cNvPr>
          <p:cNvCxnSpPr/>
          <p:nvPr/>
        </p:nvCxnSpPr>
        <p:spPr>
          <a:xfrm>
            <a:off x="4964883" y="5462956"/>
            <a:ext cx="962025" cy="0"/>
          </a:xfrm>
          <a:prstGeom prst="straightConnector1">
            <a:avLst/>
          </a:prstGeom>
          <a:ln w="28575">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xmlns="" val="59447306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fill="hold"/>
                                        <p:tgtEl>
                                          <p:spTgt spid="5"/>
                                        </p:tgtEl>
                                        <p:attrNameLst>
                                          <p:attrName>ppt_x</p:attrName>
                                        </p:attrNameLst>
                                      </p:cBhvr>
                                      <p:tavLst>
                                        <p:tav tm="0">
                                          <p:val>
                                            <p:strVal val="#ppt_x"/>
                                          </p:val>
                                        </p:tav>
                                        <p:tav tm="100000">
                                          <p:val>
                                            <p:strVal val="#ppt_x"/>
                                          </p:val>
                                        </p:tav>
                                      </p:tavLst>
                                    </p:anim>
                                    <p:anim calcmode="lin" valueType="num">
                                      <p:cBhvr additive="base">
                                        <p:cTn id="33" dur="500" fill="hold"/>
                                        <p:tgtEl>
                                          <p:spTgt spid="5"/>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ppt_x"/>
                                          </p:val>
                                        </p:tav>
                                        <p:tav tm="100000">
                                          <p:val>
                                            <p:strVal val="#ppt_x"/>
                                          </p:val>
                                        </p:tav>
                                      </p:tavLst>
                                    </p:anim>
                                    <p:anim calcmode="lin" valueType="num">
                                      <p:cBhvr additive="base">
                                        <p:cTn id="41" dur="500" fill="hold"/>
                                        <p:tgtEl>
                                          <p:spTgt spid="8"/>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ppt_x"/>
                                          </p:val>
                                        </p:tav>
                                        <p:tav tm="100000">
                                          <p:val>
                                            <p:strVal val="#ppt_x"/>
                                          </p:val>
                                        </p:tav>
                                      </p:tavLst>
                                    </p:anim>
                                    <p:anim calcmode="lin" valueType="num">
                                      <p:cBhvr additive="base">
                                        <p:cTn id="45" dur="500" fill="hold"/>
                                        <p:tgtEl>
                                          <p:spTgt spid="9"/>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500" fill="hold"/>
                                        <p:tgtEl>
                                          <p:spTgt spid="6"/>
                                        </p:tgtEl>
                                        <p:attrNameLst>
                                          <p:attrName>ppt_x</p:attrName>
                                        </p:attrNameLst>
                                      </p:cBhvr>
                                      <p:tavLst>
                                        <p:tav tm="0">
                                          <p:val>
                                            <p:strVal val="#ppt_x"/>
                                          </p:val>
                                        </p:tav>
                                        <p:tav tm="100000">
                                          <p:val>
                                            <p:strVal val="#ppt_x"/>
                                          </p:val>
                                        </p:tav>
                                      </p:tavLst>
                                    </p:anim>
                                    <p:anim calcmode="lin" valueType="num">
                                      <p:cBhvr additive="base">
                                        <p:cTn id="4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 calcmode="lin" valueType="num">
                                      <p:cBhvr additive="base">
                                        <p:cTn id="5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Graphic spid="6"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6F2646-4C44-4476-BD2E-7027B9180A54}"/>
              </a:ext>
            </a:extLst>
          </p:cNvPr>
          <p:cNvSpPr>
            <a:spLocks noGrp="1"/>
          </p:cNvSpPr>
          <p:nvPr>
            <p:ph type="title"/>
          </p:nvPr>
        </p:nvSpPr>
        <p:spPr>
          <a:xfrm>
            <a:off x="100071" y="333215"/>
            <a:ext cx="10081334" cy="1325563"/>
          </a:xfrm>
        </p:spPr>
        <p:txBody>
          <a:bodyPr>
            <a:normAutofit/>
          </a:bodyPr>
          <a:lstStyle/>
          <a:p>
            <a:r>
              <a:rPr lang="sa-IN" altLang="en-US" sz="5400" b="1" dirty="0">
                <a:solidFill>
                  <a:srgbClr val="CC3300"/>
                </a:solidFill>
                <a:latin typeface="Aparajita" panose="02020603050405020304" pitchFamily="18" charset="0"/>
                <a:cs typeface="Aparajita" panose="02020603050405020304" pitchFamily="18" charset="0"/>
              </a:rPr>
              <a:t>     समावर्तन संस्कार</a:t>
            </a:r>
            <a:endParaRPr lang="en-IN" sz="5400" dirty="0"/>
          </a:p>
        </p:txBody>
      </p:sp>
      <p:sp>
        <p:nvSpPr>
          <p:cNvPr id="3" name="Content Placeholder 2">
            <a:extLst>
              <a:ext uri="{FF2B5EF4-FFF2-40B4-BE49-F238E27FC236}">
                <a16:creationId xmlns:a16="http://schemas.microsoft.com/office/drawing/2014/main" xmlns="" id="{A59B408B-90DB-41A3-B923-C0911EDD7AB0}"/>
              </a:ext>
            </a:extLst>
          </p:cNvPr>
          <p:cNvSpPr>
            <a:spLocks noGrp="1"/>
          </p:cNvSpPr>
          <p:nvPr>
            <p:ph idx="1"/>
          </p:nvPr>
        </p:nvSpPr>
        <p:spPr>
          <a:xfrm>
            <a:off x="1149911" y="1463550"/>
            <a:ext cx="9594634" cy="5540241"/>
          </a:xfrm>
        </p:spPr>
        <p:txBody>
          <a:bodyPr/>
          <a:lstStyle/>
          <a:p>
            <a:pPr marL="0" indent="0">
              <a:buNone/>
            </a:pPr>
            <a:endParaRPr lang="sa-IN" sz="700" dirty="0">
              <a:latin typeface="Kokila" panose="020B0604020202020204" pitchFamily="34" charset="0"/>
              <a:cs typeface="Kokila" panose="020B0604020202020204" pitchFamily="34" charset="0"/>
            </a:endParaRPr>
          </a:p>
          <a:p>
            <a:pPr marL="0" indent="0" algn="ctr">
              <a:buNone/>
            </a:pPr>
            <a:r>
              <a:rPr lang="sa-IN" sz="3200" b="1" dirty="0">
                <a:solidFill>
                  <a:srgbClr val="FF0000"/>
                </a:solidFill>
                <a:latin typeface="Kokila" panose="020B0604020202020204" pitchFamily="34" charset="0"/>
                <a:cs typeface="Kokila" panose="020B0604020202020204" pitchFamily="34" charset="0"/>
              </a:rPr>
              <a:t>समावर्तनं नाम वेदाध्ययनानन्तरं गुरुकुलात् स्वगृहागमनम् ॥</a:t>
            </a:r>
          </a:p>
          <a:p>
            <a:r>
              <a:rPr lang="sa-IN" dirty="0">
                <a:latin typeface="Kokila" panose="020B0604020202020204" pitchFamily="34" charset="0"/>
                <a:cs typeface="Kokila" panose="020B0604020202020204" pitchFamily="34" charset="0"/>
              </a:rPr>
              <a:t>अर्थात् वेदाध्ययन पूर्ण होने के पश्चात् गुरुकुल से अपने घर की ओर प्रत्यागमन हेतु समावर्तन संस्कार  का विधान है ।</a:t>
            </a:r>
          </a:p>
          <a:p>
            <a:pPr marL="0" indent="0">
              <a:buNone/>
            </a:pPr>
            <a:endParaRPr lang="sa-IN" sz="2000"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समावर्तन से पूर्व शिष्य गुरु से गुरु दक्षिणा हेतु प्रार्थना करता है और गुरु की इच्छानुरुप गुरुदक्षिणा से गुरु को प्रसन्न और सन्तुष्ट करता है ।</a:t>
            </a:r>
          </a:p>
          <a:p>
            <a:pPr marL="0" indent="0">
              <a:buNone/>
            </a:pPr>
            <a:endParaRPr lang="sa-IN" sz="3200" dirty="0">
              <a:latin typeface="Kokila" panose="020B0604020202020204" pitchFamily="34" charset="0"/>
              <a:cs typeface="Kokila" panose="020B0604020202020204" pitchFamily="34" charset="0"/>
            </a:endParaRPr>
          </a:p>
          <a:p>
            <a:r>
              <a:rPr lang="sa-IN" dirty="0">
                <a:latin typeface="Kokila" panose="020B0604020202020204" pitchFamily="34" charset="0"/>
                <a:cs typeface="Kokila" panose="020B0604020202020204" pitchFamily="34" charset="0"/>
              </a:rPr>
              <a:t>गुरु शिष्य को गृहस्थाश्रम में प्रवेश करने हेतु कुछ महत्तवपूर्ण उपदेश देता है ।</a:t>
            </a:r>
          </a:p>
          <a:p>
            <a:pPr marL="0" indent="0">
              <a:buNone/>
            </a:pPr>
            <a:endParaRPr lang="en-IN" sz="3200" dirty="0">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1241883A-34EF-4F0D-9BFA-E471B6438673}"/>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60665700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additive="base">
                                        <p:cTn id="2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4C104A3-74A9-4619-86B4-5455F2046B76}"/>
              </a:ext>
            </a:extLst>
          </p:cNvPr>
          <p:cNvSpPr>
            <a:spLocks noGrp="1"/>
          </p:cNvSpPr>
          <p:nvPr>
            <p:ph idx="1"/>
          </p:nvPr>
        </p:nvSpPr>
        <p:spPr>
          <a:xfrm>
            <a:off x="838200" y="1117600"/>
            <a:ext cx="10515600" cy="5059363"/>
          </a:xfrm>
        </p:spPr>
        <p:txBody>
          <a:bodyPr/>
          <a:lstStyle/>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समावर्तन संस्कार हेतु शुभ मुहूर्त्त–</a:t>
            </a:r>
          </a:p>
          <a:p>
            <a:pPr marL="0" indent="0">
              <a:buNone/>
            </a:pPr>
            <a:endParaRPr lang="sa-IN" dirty="0">
              <a:latin typeface="Kokila" panose="020B0604020202020204" pitchFamily="34" charset="0"/>
              <a:cs typeface="Kokila" panose="020B0604020202020204" pitchFamily="34" charset="0"/>
            </a:endParaRPr>
          </a:p>
          <a:p>
            <a:pPr marL="0" indent="0" algn="ctr">
              <a:buNone/>
            </a:pPr>
            <a:r>
              <a:rPr lang="sa-IN" sz="3200" b="1" dirty="0">
                <a:solidFill>
                  <a:srgbClr val="FF0000"/>
                </a:solidFill>
                <a:latin typeface="Kokila" panose="020B0604020202020204" pitchFamily="34" charset="0"/>
                <a:cs typeface="Kokila" panose="020B0604020202020204" pitchFamily="34" charset="0"/>
              </a:rPr>
              <a:t>व्रतोक्तदिवसादौ हि समावर्तनमिष्यते ॥</a:t>
            </a:r>
          </a:p>
          <a:p>
            <a:pPr marL="0" indent="0" algn="ctr">
              <a:buNone/>
            </a:pPr>
            <a:endParaRPr lang="sa-IN" sz="1000" b="1" dirty="0">
              <a:solidFill>
                <a:srgbClr val="FF0000"/>
              </a:solidFill>
              <a:latin typeface="Kokila" panose="020B0604020202020204" pitchFamily="34" charset="0"/>
              <a:cs typeface="Kokila" panose="020B0604020202020204" pitchFamily="34" charset="0"/>
            </a:endParaRPr>
          </a:p>
          <a:p>
            <a:pPr marL="0" indent="0">
              <a:buNone/>
            </a:pPr>
            <a:r>
              <a:rPr lang="sa-IN" dirty="0">
                <a:latin typeface="Kokila" panose="020B0604020202020204" pitchFamily="34" charset="0"/>
                <a:cs typeface="Kokila" panose="020B0604020202020204" pitchFamily="34" charset="0"/>
              </a:rPr>
              <a:t>उपनयन हेतु निर्दिष्ट मुहूर्त्त में समावर्तन संस्कार करना चाहिए ।</a:t>
            </a:r>
            <a:endParaRPr lang="en-IN" sz="3200" dirty="0">
              <a:latin typeface="Kokila" panose="020B060402020202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xmlns="" val="56834519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17" name="Rectangle 17">
            <a:extLst>
              <a:ext uri="{FF2B5EF4-FFF2-40B4-BE49-F238E27FC236}">
                <a16:creationId xmlns:a16="http://schemas.microsoft.com/office/drawing/2014/main" xmlns="" id="{6C99744C-93B0-43DB-A0BF-2AC007DE01E5}"/>
              </a:ext>
            </a:extLst>
          </p:cNvPr>
          <p:cNvSpPr>
            <a:spLocks noGrp="1" noChangeArrowheads="1"/>
          </p:cNvSpPr>
          <p:nvPr>
            <p:ph type="subTitle" idx="1"/>
          </p:nvPr>
        </p:nvSpPr>
        <p:spPr>
          <a:xfrm>
            <a:off x="2767614" y="2652204"/>
            <a:ext cx="7010400" cy="2057400"/>
          </a:xfrm>
        </p:spPr>
        <p:txBody>
          <a:bodyPr/>
          <a:lstStyle/>
          <a:p>
            <a:pPr eaLnBrk="1" hangingPunct="1">
              <a:defRPr/>
            </a:pPr>
            <a:r>
              <a:rPr lang="hi-IN" sz="9600" b="1" u="wavyHeavy" dirty="0">
                <a:ln w="9525">
                  <a:solidFill>
                    <a:schemeClr val="bg1"/>
                  </a:solidFill>
                  <a:prstDash val="solid"/>
                </a:ln>
                <a:effectLst>
                  <a:glow rad="228600">
                    <a:schemeClr val="accent2">
                      <a:satMod val="175000"/>
                      <a:alpha val="40000"/>
                    </a:schemeClr>
                  </a:glow>
                  <a:outerShdw blurRad="12700" dist="38100" dir="2700000" algn="tl" rotWithShape="0">
                    <a:schemeClr val="bg1">
                      <a:lumMod val="50000"/>
                    </a:schemeClr>
                  </a:outerShdw>
                </a:effectLst>
                <a:latin typeface="Aparajita" panose="02020603050405020304" pitchFamily="18" charset="0"/>
                <a:cs typeface="Aparajita" panose="02020603050405020304" pitchFamily="18" charset="0"/>
              </a:rPr>
              <a:t>धन्यवाद:</a:t>
            </a:r>
            <a:endParaRPr lang="en-US" sz="9600" b="1" u="wavyHeavy" dirty="0">
              <a:ln w="9525">
                <a:solidFill>
                  <a:schemeClr val="bg1"/>
                </a:solidFill>
                <a:prstDash val="solid"/>
              </a:ln>
              <a:effectLst>
                <a:glow rad="228600">
                  <a:schemeClr val="accent2">
                    <a:satMod val="175000"/>
                    <a:alpha val="40000"/>
                  </a:schemeClr>
                </a:glow>
                <a:outerShdw blurRad="12700" dist="38100" dir="2700000" algn="tl" rotWithShape="0">
                  <a:schemeClr val="bg1">
                    <a:lumMod val="50000"/>
                  </a:schemeClr>
                </a:outerShdw>
              </a:effectLst>
              <a:latin typeface="Aparajita" panose="02020603050405020304" pitchFamily="18" charset="0"/>
              <a:cs typeface="Aparajita" panose="02020603050405020304" pitchFamily="18" charset="0"/>
            </a:endParaRPr>
          </a:p>
        </p:txBody>
      </p:sp>
      <p:pic>
        <p:nvPicPr>
          <p:cNvPr id="4" name="Picture 3">
            <a:extLst>
              <a:ext uri="{FF2B5EF4-FFF2-40B4-BE49-F238E27FC236}">
                <a16:creationId xmlns:a16="http://schemas.microsoft.com/office/drawing/2014/main" xmlns="" id="{2CB93270-712F-4909-B460-71C23715A0A6}"/>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a:extLst>
              <a:ext uri="{FF2B5EF4-FFF2-40B4-BE49-F238E27FC236}">
                <a16:creationId xmlns:a16="http://schemas.microsoft.com/office/drawing/2014/main" xmlns="" id="{BC1AA77B-ED84-469D-8E48-A338F093E7F8}"/>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xmlns="" id="{875E0579-23D7-4E95-A40C-5CEED97F3DD4}"/>
              </a:ext>
            </a:extLst>
          </p:cNvPr>
          <p:cNvSpPr>
            <a:spLocks noGrp="1" noChangeArrowheads="1"/>
          </p:cNvSpPr>
          <p:nvPr>
            <p:ph idx="1"/>
          </p:nvPr>
        </p:nvSpPr>
        <p:spPr>
          <a:xfrm>
            <a:off x="345440" y="417249"/>
            <a:ext cx="10342880" cy="6183575"/>
          </a:xfrm>
        </p:spPr>
        <p:txBody>
          <a:bodyPr>
            <a:noAutofit/>
          </a:bodyPr>
          <a:lstStyle/>
          <a:p>
            <a:pPr marL="0" indent="0" algn="just">
              <a:buNone/>
            </a:pPr>
            <a:endPar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buFont typeface="Wingdings" panose="05000000000000000000" pitchFamily="2" charset="2"/>
              <a:buChar char="q"/>
            </a:pP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अन्नप्राशन संस्कार</a:t>
            </a:r>
            <a:r>
              <a:rPr lang="en-US"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कालावधि-	 </a:t>
            </a:r>
          </a:p>
          <a:p>
            <a:pPr marL="0" indent="0" algn="just">
              <a:buNone/>
            </a:pPr>
            <a:endParaRPr lang="sa-IN" altLang="en-US" sz="1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algn="just">
              <a:buNone/>
            </a:pPr>
            <a:r>
              <a:rPr lang="sa-IN" altLang="en-US"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dirty="0">
                <a:latin typeface="Kokila" panose="020B0604020202020204" pitchFamily="34" charset="0"/>
                <a:ea typeface="Arial Unicode MS" panose="020B0604020202020204" pitchFamily="34" charset="-128"/>
                <a:cs typeface="Kokila" panose="020B0604020202020204" pitchFamily="34" charset="0"/>
              </a:rPr>
              <a:t>शिशु के जन्म से प्रायः छः (6) मास के बाद अन्नप्राशन करना चाहिए ।</a:t>
            </a:r>
          </a:p>
          <a:p>
            <a:pPr marL="609600" indent="-609600" algn="ctr">
              <a:buNone/>
            </a:pPr>
            <a:endParaRPr lang="sa-IN" altLang="en-US"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marL="609600" indent="-609600">
              <a:buNone/>
            </a:pPr>
            <a:r>
              <a:rPr lang="sa-IN" altLang="en-US" b="1" dirty="0">
                <a:solidFill>
                  <a:srgbClr val="FF0000"/>
                </a:solidFill>
                <a:latin typeface="Kokila" panose="020B0604020202020204" pitchFamily="34" charset="0"/>
                <a:ea typeface="Arial Unicode MS" panose="020B0604020202020204" pitchFamily="34" charset="-128"/>
                <a:cs typeface="Kokila" panose="020B0604020202020204" pitchFamily="34" charset="0"/>
              </a:rPr>
              <a:t>				</a:t>
            </a:r>
            <a:r>
              <a:rPr lang="sa-IN" altLang="en-US" sz="3200" b="1" dirty="0">
                <a:solidFill>
                  <a:srgbClr val="FF0000"/>
                </a:solidFill>
                <a:latin typeface="Kokila" panose="020B0604020202020204" pitchFamily="34" charset="0"/>
                <a:ea typeface="Arial Unicode MS" panose="020B0604020202020204" pitchFamily="34" charset="-128"/>
                <a:cs typeface="Kokila" panose="020B0604020202020204" pitchFamily="34" charset="0"/>
              </a:rPr>
              <a:t>षष्ठान् मासि समे पुंसः पञ्चमाद्विषमे स्त्रियः॥  </a:t>
            </a:r>
            <a:r>
              <a:rPr lang="sa-IN" altLang="en-US" b="1" dirty="0">
                <a:solidFill>
                  <a:srgbClr val="FF0000"/>
                </a:solidFill>
                <a:latin typeface="Kokila" panose="020B0604020202020204" pitchFamily="34" charset="0"/>
                <a:ea typeface="Arial Unicode MS" panose="020B0604020202020204" pitchFamily="34" charset="-128"/>
                <a:cs typeface="Kokila" panose="020B0604020202020204" pitchFamily="34" charset="0"/>
              </a:rPr>
              <a:t>   </a:t>
            </a:r>
            <a:r>
              <a:rPr lang="sa-IN" altLang="en-US" sz="2400" b="1" dirty="0">
                <a:solidFill>
                  <a:srgbClr val="FF0000"/>
                </a:solidFill>
                <a:latin typeface="Kokila" panose="020B0604020202020204" pitchFamily="34" charset="0"/>
                <a:cs typeface="Kokila" panose="020B0604020202020204" pitchFamily="34" charset="0"/>
              </a:rPr>
              <a:t>-मुहूर्त्तगणपतिः</a:t>
            </a:r>
            <a:endParaRPr lang="sa-IN" altLang="en-US"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marL="609600" indent="-609600">
              <a:buNone/>
            </a:pPr>
            <a:r>
              <a:rPr lang="sa-IN" altLang="en-US" dirty="0">
                <a:latin typeface="Kokila" panose="020B0604020202020204" pitchFamily="34" charset="0"/>
                <a:cs typeface="Kokila" panose="020B0604020202020204" pitchFamily="34" charset="0"/>
              </a:rPr>
              <a:t>अर्थात् </a:t>
            </a:r>
          </a:p>
          <a:p>
            <a:pPr marL="609600" indent="-609600" algn="ctr">
              <a:buNone/>
            </a:pPr>
            <a:r>
              <a:rPr lang="sa-IN" altLang="en-US" b="1" dirty="0">
                <a:solidFill>
                  <a:srgbClr val="0070C0"/>
                </a:solidFill>
                <a:latin typeface="Kokila" panose="020B0604020202020204" pitchFamily="34" charset="0"/>
                <a:cs typeface="Kokila" panose="020B0604020202020204" pitchFamily="34" charset="0"/>
              </a:rPr>
              <a:t>बालक   -  </a:t>
            </a:r>
            <a:r>
              <a:rPr lang="sa-IN" altLang="en-US" dirty="0">
                <a:latin typeface="Kokila" panose="020B0604020202020204" pitchFamily="34" charset="0"/>
                <a:ea typeface="Arial Unicode MS" panose="020B0604020202020204" pitchFamily="34" charset="-128"/>
                <a:cs typeface="Kokila" panose="020B0604020202020204" pitchFamily="34" charset="0"/>
              </a:rPr>
              <a:t> सम मासों में (6,8...) </a:t>
            </a:r>
          </a:p>
          <a:p>
            <a:pPr marL="609600" indent="-609600" algn="ctr">
              <a:buNone/>
            </a:pPr>
            <a:r>
              <a:rPr lang="sa-IN" altLang="en-US" b="1" dirty="0">
                <a:solidFill>
                  <a:srgbClr val="0070C0"/>
                </a:solidFill>
                <a:latin typeface="Kokila" panose="020B0604020202020204" pitchFamily="34" charset="0"/>
                <a:ea typeface="Arial Unicode MS" panose="020B0604020202020204" pitchFamily="34" charset="-128"/>
                <a:cs typeface="Kokila" panose="020B0604020202020204" pitchFamily="34" charset="0"/>
              </a:rPr>
              <a:t>बालिका  -  </a:t>
            </a:r>
            <a:r>
              <a:rPr lang="sa-IN" altLang="en-US" dirty="0">
                <a:latin typeface="Kokila" panose="020B0604020202020204" pitchFamily="34" charset="0"/>
                <a:ea typeface="Arial Unicode MS" panose="020B0604020202020204" pitchFamily="34" charset="-128"/>
                <a:cs typeface="Kokila" panose="020B0604020202020204" pitchFamily="34" charset="0"/>
              </a:rPr>
              <a:t>विषम मासों में (5,7...)</a:t>
            </a:r>
            <a:endParaRPr lang="sa-IN" altLang="en-US" b="1" dirty="0">
              <a:solidFill>
                <a:srgbClr val="0070C0"/>
              </a:solidFill>
              <a:latin typeface="Kokila" panose="020B0604020202020204" pitchFamily="34" charset="0"/>
              <a:ea typeface="Arial Unicode MS" panose="020B0604020202020204" pitchFamily="34" charset="-128"/>
              <a:cs typeface="Kokila" panose="020B0604020202020204" pitchFamily="34" charset="0"/>
            </a:endParaRPr>
          </a:p>
          <a:p>
            <a:pPr marL="609600" indent="-609600" algn="just">
              <a:buNone/>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marL="0" indent="0" algn="just">
              <a:buNone/>
            </a:pPr>
            <a:r>
              <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lgn="just">
              <a:buFont typeface="Wingdings" panose="05000000000000000000" pitchFamily="2" charset="2"/>
              <a:buChar char="v"/>
            </a:pPr>
            <a:endPar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endPar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endPar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buFont typeface="Wingdings" panose="05000000000000000000" pitchFamily="2" charset="2"/>
              <a:buChar char="ü"/>
            </a:pPr>
            <a:endParaRPr lang="sa-IN" altLang="en-US" sz="2000"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marL="0" indent="0" algn="just">
              <a:buNone/>
            </a:pPr>
            <a:endParaRPr lang="sa-IN" altLang="en-US" sz="2000"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marL="0" indent="0" algn="just">
              <a:buNone/>
            </a:pPr>
            <a:r>
              <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marL="609600" indent="-609600" algn="just">
              <a:buNone/>
            </a:pPr>
            <a:endParaRPr lang="en-US" altLang="en-US" sz="20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algn="just">
              <a:buNone/>
            </a:pPr>
            <a:endParaRPr lang="en-US" altLang="en-US" sz="20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algn="just">
              <a:buNone/>
            </a:pPr>
            <a:endParaRPr lang="sa-IN" altLang="en-US" sz="20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609600" indent="-609600" algn="just">
              <a:buNone/>
            </a:pPr>
            <a:r>
              <a:rPr lang="sa-IN"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altLang="en-US" sz="2000"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 name="TextBox 8">
            <a:extLst>
              <a:ext uri="{FF2B5EF4-FFF2-40B4-BE49-F238E27FC236}">
                <a16:creationId xmlns:a16="http://schemas.microsoft.com/office/drawing/2014/main" xmlns="" id="{4DD0AE3E-33E5-4F04-9D93-CE82C8008EB5}"/>
              </a:ext>
            </a:extLst>
          </p:cNvPr>
          <p:cNvSpPr txBox="1"/>
          <p:nvPr/>
        </p:nvSpPr>
        <p:spPr>
          <a:xfrm>
            <a:off x="7800975" y="2214189"/>
            <a:ext cx="184731" cy="369332"/>
          </a:xfrm>
          <a:prstGeom prst="rect">
            <a:avLst/>
          </a:prstGeom>
          <a:noFill/>
        </p:spPr>
        <p:txBody>
          <a:bodyPr wrap="none" rtlCol="0">
            <a:spAutoFit/>
          </a:bodyPr>
          <a:lstStyle/>
          <a:p>
            <a:pPr algn="just"/>
            <a:endParaRPr lang="en-IN" dirty="0"/>
          </a:p>
        </p:txBody>
      </p:sp>
      <p:pic>
        <p:nvPicPr>
          <p:cNvPr id="16" name="Picture 15">
            <a:extLst>
              <a:ext uri="{FF2B5EF4-FFF2-40B4-BE49-F238E27FC236}">
                <a16:creationId xmlns:a16="http://schemas.microsoft.com/office/drawing/2014/main" xmlns="" id="{6480F643-A4C9-4E36-BD6B-8C1376E522C5}"/>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 calcmode="lin" valueType="num">
                                      <p:cBhvr additive="base">
                                        <p:cTn id="7"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387">
                                            <p:txEl>
                                              <p:pRg st="3" end="3"/>
                                            </p:txEl>
                                          </p:spTgt>
                                        </p:tgtEl>
                                        <p:attrNameLst>
                                          <p:attrName>style.visibility</p:attrName>
                                        </p:attrNameLst>
                                      </p:cBhvr>
                                      <p:to>
                                        <p:strVal val="visible"/>
                                      </p:to>
                                    </p:set>
                                    <p:anim calcmode="lin" valueType="num">
                                      <p:cBhvr additive="base">
                                        <p:cTn id="11"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6387">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6387">
                                            <p:txEl>
                                              <p:pRg st="5" end="5"/>
                                            </p:txEl>
                                          </p:spTgt>
                                        </p:tgtEl>
                                        <p:attrNameLst>
                                          <p:attrName>style.visibility</p:attrName>
                                        </p:attrNameLst>
                                      </p:cBhvr>
                                      <p:to>
                                        <p:strVal val="visible"/>
                                      </p:to>
                                    </p:set>
                                    <p:anim calcmode="lin" valueType="num">
                                      <p:cBhvr additive="base">
                                        <p:cTn id="15"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6387">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6387">
                                            <p:txEl>
                                              <p:pRg st="6" end="6"/>
                                            </p:txEl>
                                          </p:spTgt>
                                        </p:tgtEl>
                                        <p:attrNameLst>
                                          <p:attrName>style.visibility</p:attrName>
                                        </p:attrNameLst>
                                      </p:cBhvr>
                                      <p:to>
                                        <p:strVal val="visible"/>
                                      </p:to>
                                    </p:set>
                                    <p:anim calcmode="lin" valueType="num">
                                      <p:cBhvr additive="base">
                                        <p:cTn id="19"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6387">
                                            <p:txEl>
                                              <p:pRg st="7" end="7"/>
                                            </p:txEl>
                                          </p:spTgt>
                                        </p:tgtEl>
                                        <p:attrNameLst>
                                          <p:attrName>style.visibility</p:attrName>
                                        </p:attrNameLst>
                                      </p:cBhvr>
                                      <p:to>
                                        <p:strVal val="visible"/>
                                      </p:to>
                                    </p:set>
                                    <p:anim calcmode="lin" valueType="num">
                                      <p:cBhvr additive="base">
                                        <p:cTn id="23"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6387">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6387">
                                            <p:txEl>
                                              <p:pRg st="8" end="8"/>
                                            </p:txEl>
                                          </p:spTgt>
                                        </p:tgtEl>
                                        <p:attrNameLst>
                                          <p:attrName>style.visibility</p:attrName>
                                        </p:attrNameLst>
                                      </p:cBhvr>
                                      <p:to>
                                        <p:strVal val="visible"/>
                                      </p:to>
                                    </p:set>
                                    <p:anim calcmode="lin" valueType="num">
                                      <p:cBhvr additive="base">
                                        <p:cTn id="27"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xmlns="" id="{296BFD8B-FFFC-4C4B-9CA2-D56A874AE615}"/>
              </a:ext>
            </a:extLst>
          </p:cNvPr>
          <p:cNvSpPr>
            <a:spLocks noGrp="1" noChangeArrowheads="1"/>
          </p:cNvSpPr>
          <p:nvPr>
            <p:ph idx="1"/>
          </p:nvPr>
        </p:nvSpPr>
        <p:spPr>
          <a:xfrm>
            <a:off x="965201" y="552450"/>
            <a:ext cx="9812290" cy="5921376"/>
          </a:xfrm>
        </p:spPr>
        <p:txBody>
          <a:bodyPr>
            <a:noAutofit/>
          </a:bodyPr>
          <a:lstStyle/>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अन्नप्राशन संस्कार</a:t>
            </a:r>
            <a:r>
              <a:rPr lang="en-US"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त्याज्य समय –</a:t>
            </a:r>
          </a:p>
          <a:p>
            <a:pPr marL="0" indent="0" algn="ctr">
              <a:buNone/>
            </a:pPr>
            <a:endParaRPr lang="sa-IN" altLang="en-US" sz="900" b="1" dirty="0">
              <a:solidFill>
                <a:srgbClr val="FF0000"/>
              </a:solidFill>
              <a:latin typeface="Kokila" panose="020B0604020202020204" pitchFamily="34" charset="0"/>
              <a:ea typeface="Arial Unicode MS" panose="020B0604020202020204" pitchFamily="34" charset="-128"/>
              <a:cs typeface="Kokila" panose="020B0604020202020204" pitchFamily="34" charset="0"/>
            </a:endParaRPr>
          </a:p>
          <a:p>
            <a:pPr>
              <a:lnSpc>
                <a:spcPct val="120000"/>
              </a:lnSpc>
              <a:buFont typeface="Wingdings" panose="05000000000000000000" pitchFamily="2" charset="2"/>
              <a:buChar char="§"/>
            </a:pPr>
            <a:r>
              <a:rPr lang="sa-IN" altLang="en-US" b="1" dirty="0">
                <a:latin typeface="Kokila" panose="020B0604020202020204" pitchFamily="34" charset="0"/>
                <a:ea typeface="Arial Unicode MS" panose="020B0604020202020204" pitchFamily="34" charset="-128"/>
                <a:cs typeface="Kokila" panose="020B0604020202020204" pitchFamily="34" charset="0"/>
              </a:rPr>
              <a:t> </a:t>
            </a:r>
            <a:r>
              <a:rPr lang="sa-IN" altLang="en-US" dirty="0">
                <a:latin typeface="Kokila" panose="020B0604020202020204" pitchFamily="34" charset="0"/>
                <a:ea typeface="Arial Unicode MS" panose="020B0604020202020204" pitchFamily="34" charset="-128"/>
                <a:cs typeface="Kokila" panose="020B0604020202020204" pitchFamily="34" charset="0"/>
              </a:rPr>
              <a:t>तिथि – नन्दा तिथियाँ (1,6,11), रिक्ता तिथियाँ (4,9,14), अष्टमी, द्वादशी, अमावस्या, </a:t>
            </a:r>
          </a:p>
          <a:p>
            <a:pPr>
              <a:lnSpc>
                <a:spcPct val="12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वार – रविवार, मंगलवार, शनिवार</a:t>
            </a:r>
          </a:p>
          <a:p>
            <a:pPr>
              <a:lnSpc>
                <a:spcPct val="12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 लग्न –  जन्म लग्न और जन्मराशि से 8वीं राशी का लग्न और नवमांश का लग्न, तथा मेष, वृश्चिक और मीन लग्न </a:t>
            </a:r>
          </a:p>
          <a:p>
            <a:pPr>
              <a:lnSpc>
                <a:spcPct val="120000"/>
              </a:lnSpc>
              <a:buFont typeface="Wingdings" panose="05000000000000000000" pitchFamily="2" charset="2"/>
              <a:buChar char="§"/>
            </a:pPr>
            <a:endParaRPr lang="sa-IN" altLang="en-US"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120000"/>
              </a:lnSpc>
              <a:buNone/>
            </a:pPr>
            <a:endParaRPr lang="sa-IN" altLang="en-US" b="1" dirty="0">
              <a:latin typeface="Kokila" panose="020B0604020202020204" pitchFamily="34" charset="0"/>
              <a:ea typeface="Arial Unicode MS" panose="020B0604020202020204" pitchFamily="34" charset="-128"/>
              <a:cs typeface="Kokila" panose="020B0604020202020204" pitchFamily="34" charset="0"/>
            </a:endParaRPr>
          </a:p>
          <a:p>
            <a:pPr marL="0" indent="0">
              <a:lnSpc>
                <a:spcPct val="80000"/>
              </a:lnSpc>
              <a:buNone/>
            </a:pPr>
            <a:endParaRPr lang="hi-IN" altLang="en-US" dirty="0">
              <a:solidFill>
                <a:srgbClr val="FF0066"/>
              </a:solidFill>
              <a:cs typeface="Mangal" panose="02040503050203030202" pitchFamily="18" charset="0"/>
            </a:endParaRPr>
          </a:p>
          <a:p>
            <a:pPr marL="533400" indent="-533400">
              <a:lnSpc>
                <a:spcPct val="80000"/>
              </a:lnSpc>
            </a:pPr>
            <a:endParaRPr lang="en-US" altLang="en-US" dirty="0">
              <a:solidFill>
                <a:srgbClr val="FF0066"/>
              </a:solidFill>
              <a:cs typeface="Mangal" panose="02040503050203030202" pitchFamily="18" charset="0"/>
            </a:endParaRPr>
          </a:p>
        </p:txBody>
      </p:sp>
      <p:pic>
        <p:nvPicPr>
          <p:cNvPr id="6" name="Picture 5">
            <a:extLst>
              <a:ext uri="{FF2B5EF4-FFF2-40B4-BE49-F238E27FC236}">
                <a16:creationId xmlns:a16="http://schemas.microsoft.com/office/drawing/2014/main" xmlns="" id="{F8DDBC42-98EE-4D28-87D6-32618A7BD63F}"/>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1000"/>
                                        <p:tgtEl>
                                          <p:spTgt spid="17411">
                                            <p:txEl>
                                              <p:pRg st="0" end="0"/>
                                            </p:txEl>
                                          </p:spTgt>
                                        </p:tgtEl>
                                      </p:cBhvr>
                                    </p:animEffect>
                                    <p:anim calcmode="lin" valueType="num">
                                      <p:cBhvr>
                                        <p:cTn id="8"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7411">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7411">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4359E47-DF1A-43E8-B419-50BD055EA93A}"/>
              </a:ext>
            </a:extLst>
          </p:cNvPr>
          <p:cNvSpPr>
            <a:spLocks noGrp="1"/>
          </p:cNvSpPr>
          <p:nvPr>
            <p:ph idx="1"/>
          </p:nvPr>
        </p:nvSpPr>
        <p:spPr>
          <a:xfrm>
            <a:off x="1024632" y="383959"/>
            <a:ext cx="9868270" cy="6090082"/>
          </a:xfrm>
        </p:spPr>
        <p:txBody>
          <a:bodyPr/>
          <a:lstStyle/>
          <a:p>
            <a:pPr marL="0" indent="0" algn="just" eaLnBrk="1" hangingPunct="1">
              <a:lnSpc>
                <a:spcPct val="80000"/>
              </a:lnSpc>
              <a:buNone/>
            </a:pP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eaLnBrk="1" hangingPunct="1">
              <a:lnSpc>
                <a:spcPct val="80000"/>
              </a:lnSpc>
              <a:buFont typeface="Wingdings" panose="05000000000000000000" pitchFamily="2" charset="2"/>
              <a:buChar char="q"/>
            </a:pP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अन्नप्राशन हेतु शुभ मुहूर्त्त –</a:t>
            </a:r>
          </a:p>
          <a:p>
            <a:pPr marL="0" indent="0" algn="just" eaLnBrk="1" hangingPunct="1">
              <a:lnSpc>
                <a:spcPct val="100000"/>
              </a:lnSpc>
              <a:spcBef>
                <a:spcPts val="1200"/>
              </a:spcBef>
              <a:buNone/>
            </a:pPr>
            <a:endParaRPr lang="en-US" altLang="en-US" sz="1600" dirty="0">
              <a:latin typeface="Kokila" panose="020B0604020202020204" pitchFamily="34" charset="0"/>
              <a:cs typeface="Kokila" panose="020B0604020202020204" pitchFamily="34" charset="0"/>
            </a:endParaRPr>
          </a:p>
          <a:p>
            <a:pPr algn="just"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काल – शुक्लपक्ष, पूर्वाह्ण</a:t>
            </a:r>
            <a:endParaRPr lang="en-US" altLang="en-US" dirty="0">
              <a:latin typeface="Kokila" panose="020B0604020202020204" pitchFamily="34" charset="0"/>
              <a:cs typeface="Kokila" panose="020B0604020202020204" pitchFamily="34" charset="0"/>
            </a:endParaRPr>
          </a:p>
          <a:p>
            <a:pPr algn="just"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शुभवार –  सोमवार, बुधवार, गुरुवार, शुक्रवार</a:t>
            </a:r>
          </a:p>
          <a:p>
            <a:pPr algn="just"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 शुभ तिथियाँ – 2,3,5,7,10,13,15</a:t>
            </a:r>
          </a:p>
          <a:p>
            <a:pPr algn="just" eaLnBrk="1" hangingPunct="1">
              <a:lnSpc>
                <a:spcPct val="100000"/>
              </a:lnSpc>
              <a:spcBef>
                <a:spcPts val="1200"/>
              </a:spcBef>
              <a:buFont typeface="Wingdings" panose="05000000000000000000" pitchFamily="2" charset="2"/>
              <a:buChar char="§"/>
            </a:pPr>
            <a:r>
              <a:rPr lang="sa-IN" altLang="en-US" dirty="0">
                <a:latin typeface="Kokila" panose="020B0604020202020204" pitchFamily="34" charset="0"/>
                <a:cs typeface="Kokila" panose="020B0604020202020204" pitchFamily="34" charset="0"/>
              </a:rPr>
              <a:t> शुभनक्षत्र  – अश्विनी, रेवती, पुष्य, पुनर्वसु, अनुराधा, श्रवण, धनिष्ठा, शतभिषा, स्वाती, हस्त, चित्रा, रोहिणी, तीनों उत्तरा, मृगशिरा, जन्मनक्षत्र (विद्ध नक्षत्र त्याज्य)</a:t>
            </a:r>
          </a:p>
          <a:p>
            <a:pPr marL="0" indent="0" algn="just" eaLnBrk="1" hangingPunct="1">
              <a:lnSpc>
                <a:spcPct val="100000"/>
              </a:lnSpc>
              <a:spcBef>
                <a:spcPts val="1200"/>
              </a:spcBef>
              <a:buNone/>
            </a:pPr>
            <a:endParaRPr lang="en-IN" dirty="0"/>
          </a:p>
        </p:txBody>
      </p:sp>
      <p:pic>
        <p:nvPicPr>
          <p:cNvPr id="4" name="Picture 3">
            <a:extLst>
              <a:ext uri="{FF2B5EF4-FFF2-40B4-BE49-F238E27FC236}">
                <a16:creationId xmlns:a16="http://schemas.microsoft.com/office/drawing/2014/main" xmlns="" id="{435A5822-0A53-46E8-A581-3BF84E662BD6}"/>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0"/>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202755679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2EECF2C9-6E77-4B9D-86E3-7F87E815DEA2}"/>
              </a:ext>
            </a:extLst>
          </p:cNvPr>
          <p:cNvSpPr>
            <a:spLocks noGrp="1" noChangeArrowheads="1"/>
          </p:cNvSpPr>
          <p:nvPr>
            <p:ph type="title"/>
          </p:nvPr>
        </p:nvSpPr>
        <p:spPr>
          <a:xfrm>
            <a:off x="379826" y="-11943"/>
            <a:ext cx="10515600" cy="1325563"/>
          </a:xfrm>
        </p:spPr>
        <p:txBody>
          <a:bodyPr>
            <a:normAutofit/>
          </a:bodyPr>
          <a:lstStyle/>
          <a:p>
            <a:pPr marL="457200" indent="-457200" eaLnBrk="1" hangingPunct="1">
              <a:buFont typeface="Wingdings" panose="05000000000000000000" pitchFamily="2" charset="2"/>
              <a:buChar char="q"/>
            </a:pPr>
            <a:r>
              <a:rPr lang="sa-IN" altLang="en-US" sz="3200"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अन्नप्राशन में लग्न शुद्धि</a:t>
            </a:r>
            <a:endPar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9459" name="Rectangle 3">
            <a:extLst>
              <a:ext uri="{FF2B5EF4-FFF2-40B4-BE49-F238E27FC236}">
                <a16:creationId xmlns:a16="http://schemas.microsoft.com/office/drawing/2014/main" xmlns="" id="{EFB60DDC-B05E-46A6-BB16-2843503D5A7E}"/>
              </a:ext>
            </a:extLst>
          </p:cNvPr>
          <p:cNvSpPr>
            <a:spLocks noGrp="1" noChangeArrowheads="1"/>
          </p:cNvSpPr>
          <p:nvPr>
            <p:ph idx="1"/>
          </p:nvPr>
        </p:nvSpPr>
        <p:spPr>
          <a:xfrm>
            <a:off x="902670" y="827485"/>
            <a:ext cx="9978690" cy="5709045"/>
          </a:xfrm>
        </p:spPr>
        <p:txBody>
          <a:bodyPr>
            <a:normAutofit/>
          </a:bodyPr>
          <a:lstStyle/>
          <a:p>
            <a:pPr eaLnBrk="1" hangingPunct="1">
              <a:lnSpc>
                <a:spcPct val="80000"/>
              </a:lnSpc>
              <a:buFont typeface="Wingdings" panose="05000000000000000000" pitchFamily="2" charset="2"/>
              <a:buNone/>
            </a:pPr>
            <a:endParaRPr lang="hi-IN" altLang="en-US" sz="1500" dirty="0">
              <a:cs typeface="Mangal" panose="02040503050203030202" pitchFamily="18" charset="0"/>
            </a:endParaRPr>
          </a:p>
          <a:p>
            <a:pPr algn="ctr" eaLnBrk="1" hangingPunct="1">
              <a:lnSpc>
                <a:spcPct val="80000"/>
              </a:lnSpc>
              <a:buFont typeface="Wingdings" panose="05000000000000000000" pitchFamily="2" charset="2"/>
              <a:buNone/>
            </a:pPr>
            <a:r>
              <a:rPr lang="sa-IN" altLang="en-US" sz="3200" b="1" dirty="0">
                <a:solidFill>
                  <a:srgbClr val="FF0000"/>
                </a:solidFill>
                <a:latin typeface="Kokila" panose="020B0604020202020204" pitchFamily="34" charset="0"/>
                <a:cs typeface="Kokila" panose="020B0604020202020204" pitchFamily="34" charset="0"/>
              </a:rPr>
              <a:t>केन्द्रत्रिकोणसहजेषु शुभैः खशुद्धे लग्ने त्रिलाभरिपुगैश्च वदन्ति पापैः ।</a:t>
            </a:r>
          </a:p>
          <a:p>
            <a:pPr eaLnBrk="1" hangingPunct="1">
              <a:lnSpc>
                <a:spcPct val="80000"/>
              </a:lnSpc>
              <a:buFont typeface="Wingdings" panose="05000000000000000000" pitchFamily="2" charset="2"/>
              <a:buNone/>
            </a:pPr>
            <a:r>
              <a:rPr lang="sa-IN" altLang="en-US" sz="3200" b="1" dirty="0">
                <a:solidFill>
                  <a:srgbClr val="FF0000"/>
                </a:solidFill>
                <a:latin typeface="Kokila" panose="020B0604020202020204" pitchFamily="34" charset="0"/>
                <a:cs typeface="Kokila" panose="020B0604020202020204" pitchFamily="34" charset="0"/>
              </a:rPr>
              <a:t>			           लग्नाष्टषष्ठरहितं शशिनं प्रशस्तं ......॥  	</a:t>
            </a:r>
            <a:r>
              <a:rPr lang="sa-IN" altLang="en-US" b="1" dirty="0">
                <a:solidFill>
                  <a:srgbClr val="FF0000"/>
                </a:solidFill>
                <a:latin typeface="Kokila" panose="020B0604020202020204" pitchFamily="34" charset="0"/>
                <a:cs typeface="Kokila" panose="020B0604020202020204" pitchFamily="34" charset="0"/>
              </a:rPr>
              <a:t>-मुहूर्त्तचिन्तामणिः</a:t>
            </a:r>
          </a:p>
          <a:p>
            <a:pPr>
              <a:lnSpc>
                <a:spcPct val="10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अन्नप्राशन लग्न से 1,4,7,5,9,3 स्थानों में शुभग्रह रहें तथा 3, 6, 11</a:t>
            </a:r>
            <a:r>
              <a:rPr lang="sa-IN" altLang="en-US" sz="3200" dirty="0">
                <a:latin typeface="Kokila" panose="020B0604020202020204" pitchFamily="34" charset="0"/>
                <a:ea typeface="Arial Unicode MS" panose="020B0604020202020204" pitchFamily="34" charset="-128"/>
                <a:cs typeface="Kokila" panose="020B0604020202020204" pitchFamily="34" charset="0"/>
              </a:rPr>
              <a:t> </a:t>
            </a:r>
            <a:r>
              <a:rPr lang="sa-IN" altLang="en-US" dirty="0">
                <a:latin typeface="Kokila" panose="020B0604020202020204" pitchFamily="34" charset="0"/>
                <a:ea typeface="Arial Unicode MS" panose="020B0604020202020204" pitchFamily="34" charset="-128"/>
                <a:cs typeface="Kokila" panose="020B0604020202020204" pitchFamily="34" charset="0"/>
              </a:rPr>
              <a:t>स्थानों में पापग्रह रहें ।</a:t>
            </a:r>
          </a:p>
          <a:p>
            <a:pPr>
              <a:lnSpc>
                <a:spcPct val="10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लग्न से 10 वां स्थान शुद्ध हो अर्थात् 10 वें स्थान में कोई ग्रह न हो ।</a:t>
            </a:r>
          </a:p>
          <a:p>
            <a:pPr>
              <a:lnSpc>
                <a:spcPct val="100000"/>
              </a:lnSpc>
              <a:buFont typeface="Wingdings" panose="05000000000000000000" pitchFamily="2" charset="2"/>
              <a:buChar char="§"/>
            </a:pPr>
            <a:r>
              <a:rPr lang="sa-IN" altLang="en-US" dirty="0">
                <a:latin typeface="Kokila" panose="020B0604020202020204" pitchFamily="34" charset="0"/>
                <a:ea typeface="Arial Unicode MS" panose="020B0604020202020204" pitchFamily="34" charset="-128"/>
                <a:cs typeface="Kokila" panose="020B0604020202020204" pitchFamily="34" charset="0"/>
              </a:rPr>
              <a:t>चन्द्र लग्न, 6वें और 8वें स्थान में न हो ।</a:t>
            </a:r>
            <a:r>
              <a:rPr lang="sa-IN" altLang="en-US" sz="2400" dirty="0">
                <a:latin typeface="Kokila" panose="020B0604020202020204" pitchFamily="34" charset="0"/>
                <a:ea typeface="Arial Unicode MS" panose="020B0604020202020204" pitchFamily="34" charset="-128"/>
                <a:cs typeface="Kokila" panose="020B0604020202020204" pitchFamily="34" charset="0"/>
              </a:rPr>
              <a:t>	</a:t>
            </a:r>
          </a:p>
          <a:p>
            <a:pPr marL="0" indent="0">
              <a:lnSpc>
                <a:spcPct val="100000"/>
              </a:lnSpc>
              <a:buNone/>
            </a:pPr>
            <a:endPar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endParaRPr>
          </a:p>
          <a:p>
            <a:pPr marL="0" indent="0">
              <a:lnSpc>
                <a:spcPct val="100000"/>
              </a:lnSpc>
              <a:buNone/>
            </a:pPr>
            <a:r>
              <a:rPr lang="sa-IN" altLang="en-US" sz="2400" dirty="0">
                <a:solidFill>
                  <a:srgbClr val="0070C0"/>
                </a:solidFill>
                <a:latin typeface="Kokila" panose="020B0604020202020204" pitchFamily="34" charset="0"/>
                <a:ea typeface="Arial Unicode MS" panose="020B0604020202020204" pitchFamily="34" charset="-128"/>
                <a:cs typeface="Kokila" panose="020B0604020202020204" pitchFamily="34" charset="0"/>
              </a:rPr>
              <a:t>		</a:t>
            </a:r>
            <a:r>
              <a:rPr lang="sa-IN" altLang="en-US" sz="3200" dirty="0">
                <a:solidFill>
                  <a:srgbClr val="0070C0"/>
                </a:solidFill>
                <a:latin typeface="Kokila" panose="020B0604020202020204" pitchFamily="34" charset="0"/>
                <a:ea typeface="Arial Unicode MS" panose="020B0604020202020204" pitchFamily="34" charset="-128"/>
                <a:cs typeface="Kokila" panose="020B0604020202020204" pitchFamily="34" charset="0"/>
              </a:rPr>
              <a:t> कुण्डली -</a:t>
            </a:r>
            <a:r>
              <a:rPr lang="sa-IN" altLang="en-US" dirty="0">
                <a:solidFill>
                  <a:srgbClr val="0070C0"/>
                </a:solidFill>
                <a:latin typeface="Kokila" panose="020B0604020202020204" pitchFamily="34" charset="0"/>
                <a:ea typeface="Arial Unicode MS" panose="020B0604020202020204" pitchFamily="34" charset="-128"/>
                <a:cs typeface="Kokila" panose="020B0604020202020204" pitchFamily="34" charset="0"/>
              </a:rPr>
              <a:t> </a:t>
            </a:r>
            <a:endParaRPr lang="sa-IN" altLang="en-US" sz="2400" dirty="0">
              <a:solidFill>
                <a:srgbClr val="0070C0"/>
              </a:solidFill>
              <a:latin typeface="Kokila" panose="020B0604020202020204" pitchFamily="34" charset="0"/>
              <a:ea typeface="Arial Unicode MS" panose="020B0604020202020204" pitchFamily="34" charset="-128"/>
              <a:cs typeface="Kokila" panose="020B0604020202020204" pitchFamily="34" charset="0"/>
            </a:endParaRPr>
          </a:p>
          <a:p>
            <a:pPr marL="0" indent="0">
              <a:lnSpc>
                <a:spcPct val="100000"/>
              </a:lnSpc>
              <a:buNone/>
            </a:pPr>
            <a:endParaRPr lang="en-US" altLang="en-US" sz="2400" dirty="0">
              <a:latin typeface="Kokila" panose="020B0604020202020204" pitchFamily="34" charset="0"/>
              <a:ea typeface="Arial Unicode MS" panose="020B0604020202020204" pitchFamily="34" charset="-128"/>
              <a:cs typeface="Kokila" panose="020B0604020202020204" pitchFamily="34" charset="0"/>
            </a:endParaRPr>
          </a:p>
        </p:txBody>
      </p:sp>
      <p:cxnSp>
        <p:nvCxnSpPr>
          <p:cNvPr id="8" name="Straight Connector 7">
            <a:extLst>
              <a:ext uri="{FF2B5EF4-FFF2-40B4-BE49-F238E27FC236}">
                <a16:creationId xmlns:a16="http://schemas.microsoft.com/office/drawing/2014/main" xmlns="" id="{826623B5-694D-422E-9DC8-60DD2E543988}"/>
              </a:ext>
            </a:extLst>
          </p:cNvPr>
          <p:cNvCxnSpPr>
            <a:cxnSpLocks/>
          </p:cNvCxnSpPr>
          <p:nvPr/>
        </p:nvCxnSpPr>
        <p:spPr>
          <a:xfrm>
            <a:off x="4629861" y="6192212"/>
            <a:ext cx="25609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03DACD4B-B7CE-4991-89FF-D3C02FFE03F9}"/>
              </a:ext>
            </a:extLst>
          </p:cNvPr>
          <p:cNvCxnSpPr>
            <a:cxnSpLocks/>
          </p:cNvCxnSpPr>
          <p:nvPr/>
        </p:nvCxnSpPr>
        <p:spPr>
          <a:xfrm flipH="1" flipV="1">
            <a:off x="4647116" y="3996111"/>
            <a:ext cx="6909" cy="2199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xmlns="" id="{BBFFC36D-88A5-4DB0-97F3-4A8BA0B7C46C}"/>
              </a:ext>
            </a:extLst>
          </p:cNvPr>
          <p:cNvCxnSpPr>
            <a:cxnSpLocks/>
          </p:cNvCxnSpPr>
          <p:nvPr/>
        </p:nvCxnSpPr>
        <p:spPr>
          <a:xfrm>
            <a:off x="4647116" y="3992531"/>
            <a:ext cx="2527524" cy="21936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85D37892-939C-47EE-8C84-C72C302E00CE}"/>
              </a:ext>
            </a:extLst>
          </p:cNvPr>
          <p:cNvCxnSpPr>
            <a:cxnSpLocks/>
          </p:cNvCxnSpPr>
          <p:nvPr/>
        </p:nvCxnSpPr>
        <p:spPr>
          <a:xfrm flipH="1">
            <a:off x="4647116" y="4008402"/>
            <a:ext cx="2513855" cy="21962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CD446DA2-F82B-469A-867E-D16E8900CEE3}"/>
              </a:ext>
            </a:extLst>
          </p:cNvPr>
          <p:cNvCxnSpPr>
            <a:cxnSpLocks/>
          </p:cNvCxnSpPr>
          <p:nvPr/>
        </p:nvCxnSpPr>
        <p:spPr>
          <a:xfrm>
            <a:off x="5886443" y="3996111"/>
            <a:ext cx="1288197" cy="1027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917BC412-ED75-4F38-A869-FB313E1E3AD1}"/>
              </a:ext>
            </a:extLst>
          </p:cNvPr>
          <p:cNvCxnSpPr>
            <a:cxnSpLocks/>
          </p:cNvCxnSpPr>
          <p:nvPr/>
        </p:nvCxnSpPr>
        <p:spPr>
          <a:xfrm>
            <a:off x="4667694" y="5126955"/>
            <a:ext cx="1236349" cy="1080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AD0E7F74-32F8-484C-9D6F-CCF44E6A60C6}"/>
              </a:ext>
            </a:extLst>
          </p:cNvPr>
          <p:cNvCxnSpPr>
            <a:cxnSpLocks/>
          </p:cNvCxnSpPr>
          <p:nvPr/>
        </p:nvCxnSpPr>
        <p:spPr>
          <a:xfrm flipH="1">
            <a:off x="4660999" y="4003088"/>
            <a:ext cx="1220772" cy="11108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xmlns="" id="{C79A3B48-5F78-4F29-92E2-93DED8159AA0}"/>
              </a:ext>
            </a:extLst>
          </p:cNvPr>
          <p:cNvCxnSpPr>
            <a:cxnSpLocks/>
          </p:cNvCxnSpPr>
          <p:nvPr/>
        </p:nvCxnSpPr>
        <p:spPr>
          <a:xfrm flipH="1">
            <a:off x="5888570" y="5046820"/>
            <a:ext cx="1272401" cy="1146804"/>
          </a:xfrm>
          <a:prstGeom prst="line">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xmlns="" id="{564D11AE-D2FD-4CE1-B9A4-E5D1B6CD7381}"/>
              </a:ext>
            </a:extLst>
          </p:cNvPr>
          <p:cNvSpPr txBox="1"/>
          <p:nvPr/>
        </p:nvSpPr>
        <p:spPr>
          <a:xfrm>
            <a:off x="5637626" y="4123877"/>
            <a:ext cx="771513" cy="523220"/>
          </a:xfrm>
          <a:prstGeom prst="rect">
            <a:avLst/>
          </a:prstGeom>
          <a:noFill/>
        </p:spPr>
        <p:txBody>
          <a:bodyPr wrap="square" rtlCol="0">
            <a:spAutoFit/>
          </a:bodyPr>
          <a:lstStyle/>
          <a:p>
            <a:r>
              <a:rPr lang="sa-IN" sz="2800" dirty="0">
                <a:latin typeface="Kokila" panose="020B0604020202020204" pitchFamily="34" charset="0"/>
                <a:cs typeface="Kokila" panose="020B0604020202020204" pitchFamily="34" charset="0"/>
              </a:rPr>
              <a:t>लग्न</a:t>
            </a:r>
            <a:endParaRPr lang="en-IN" dirty="0">
              <a:latin typeface="Kokila" panose="020B0604020202020204" pitchFamily="34" charset="0"/>
              <a:cs typeface="Kokila" panose="020B0604020202020204" pitchFamily="34" charset="0"/>
            </a:endParaRPr>
          </a:p>
        </p:txBody>
      </p:sp>
      <p:sp>
        <p:nvSpPr>
          <p:cNvPr id="29" name="TextBox 28">
            <a:extLst>
              <a:ext uri="{FF2B5EF4-FFF2-40B4-BE49-F238E27FC236}">
                <a16:creationId xmlns:a16="http://schemas.microsoft.com/office/drawing/2014/main" xmlns="" id="{3894D8D9-D457-4092-9C6E-EA086191027E}"/>
              </a:ext>
            </a:extLst>
          </p:cNvPr>
          <p:cNvSpPr txBox="1"/>
          <p:nvPr/>
        </p:nvSpPr>
        <p:spPr>
          <a:xfrm>
            <a:off x="5256772" y="4909325"/>
            <a:ext cx="247564" cy="369332"/>
          </a:xfrm>
          <a:prstGeom prst="rect">
            <a:avLst/>
          </a:prstGeom>
          <a:noFill/>
        </p:spPr>
        <p:txBody>
          <a:bodyPr wrap="square" rtlCol="0">
            <a:spAutoFit/>
          </a:bodyPr>
          <a:lstStyle/>
          <a:p>
            <a:r>
              <a:rPr lang="sa-IN" dirty="0">
                <a:solidFill>
                  <a:srgbClr val="FF0000"/>
                </a:solidFill>
              </a:rPr>
              <a:t>4</a:t>
            </a:r>
            <a:endParaRPr lang="en-IN" dirty="0">
              <a:solidFill>
                <a:srgbClr val="FF0000"/>
              </a:solidFill>
            </a:endParaRPr>
          </a:p>
        </p:txBody>
      </p:sp>
      <p:sp>
        <p:nvSpPr>
          <p:cNvPr id="30" name="TextBox 29">
            <a:extLst>
              <a:ext uri="{FF2B5EF4-FFF2-40B4-BE49-F238E27FC236}">
                <a16:creationId xmlns:a16="http://schemas.microsoft.com/office/drawing/2014/main" xmlns="" id="{F92FD73F-67E8-4A37-8874-A5BD1EDEF177}"/>
              </a:ext>
            </a:extLst>
          </p:cNvPr>
          <p:cNvSpPr txBox="1"/>
          <p:nvPr/>
        </p:nvSpPr>
        <p:spPr>
          <a:xfrm>
            <a:off x="7515225" y="4592606"/>
            <a:ext cx="247564" cy="369332"/>
          </a:xfrm>
          <a:prstGeom prst="rect">
            <a:avLst/>
          </a:prstGeom>
          <a:noFill/>
        </p:spPr>
        <p:txBody>
          <a:bodyPr wrap="square" rtlCol="0">
            <a:spAutoFit/>
          </a:bodyPr>
          <a:lstStyle/>
          <a:p>
            <a:endParaRPr lang="en-IN" dirty="0"/>
          </a:p>
        </p:txBody>
      </p:sp>
      <p:sp>
        <p:nvSpPr>
          <p:cNvPr id="31" name="TextBox 30">
            <a:extLst>
              <a:ext uri="{FF2B5EF4-FFF2-40B4-BE49-F238E27FC236}">
                <a16:creationId xmlns:a16="http://schemas.microsoft.com/office/drawing/2014/main" xmlns="" id="{86CE6EEC-71D9-474E-A9EB-8AAB4E227FD6}"/>
              </a:ext>
            </a:extLst>
          </p:cNvPr>
          <p:cNvSpPr txBox="1"/>
          <p:nvPr/>
        </p:nvSpPr>
        <p:spPr>
          <a:xfrm>
            <a:off x="5782908" y="4441288"/>
            <a:ext cx="266615" cy="369332"/>
          </a:xfrm>
          <a:prstGeom prst="rect">
            <a:avLst/>
          </a:prstGeom>
          <a:noFill/>
        </p:spPr>
        <p:txBody>
          <a:bodyPr wrap="square" rtlCol="0">
            <a:spAutoFit/>
          </a:bodyPr>
          <a:lstStyle/>
          <a:p>
            <a:r>
              <a:rPr lang="sa-IN" dirty="0">
                <a:solidFill>
                  <a:srgbClr val="FF0000"/>
                </a:solidFill>
              </a:rPr>
              <a:t>1</a:t>
            </a:r>
            <a:endParaRPr lang="en-IN" dirty="0">
              <a:solidFill>
                <a:srgbClr val="FF0000"/>
              </a:solidFill>
            </a:endParaRPr>
          </a:p>
        </p:txBody>
      </p:sp>
      <p:sp>
        <p:nvSpPr>
          <p:cNvPr id="32" name="TextBox 31">
            <a:extLst>
              <a:ext uri="{FF2B5EF4-FFF2-40B4-BE49-F238E27FC236}">
                <a16:creationId xmlns:a16="http://schemas.microsoft.com/office/drawing/2014/main" xmlns="" id="{51E41EC8-223A-4D09-9DF2-B1C20EFA9205}"/>
              </a:ext>
            </a:extLst>
          </p:cNvPr>
          <p:cNvSpPr txBox="1"/>
          <p:nvPr/>
        </p:nvSpPr>
        <p:spPr>
          <a:xfrm>
            <a:off x="4124406" y="4103140"/>
            <a:ext cx="247564" cy="369332"/>
          </a:xfrm>
          <a:prstGeom prst="rect">
            <a:avLst/>
          </a:prstGeom>
          <a:noFill/>
        </p:spPr>
        <p:txBody>
          <a:bodyPr wrap="square" rtlCol="0">
            <a:spAutoFit/>
          </a:bodyPr>
          <a:lstStyle/>
          <a:p>
            <a:endParaRPr lang="en-IN" dirty="0"/>
          </a:p>
        </p:txBody>
      </p:sp>
      <p:sp>
        <p:nvSpPr>
          <p:cNvPr id="33" name="TextBox 32">
            <a:extLst>
              <a:ext uri="{FF2B5EF4-FFF2-40B4-BE49-F238E27FC236}">
                <a16:creationId xmlns:a16="http://schemas.microsoft.com/office/drawing/2014/main" xmlns="" id="{3F35CB10-B432-4836-AC06-F6E037EBDC04}"/>
              </a:ext>
            </a:extLst>
          </p:cNvPr>
          <p:cNvSpPr txBox="1"/>
          <p:nvPr/>
        </p:nvSpPr>
        <p:spPr>
          <a:xfrm>
            <a:off x="4786304" y="4360285"/>
            <a:ext cx="247564" cy="369332"/>
          </a:xfrm>
          <a:prstGeom prst="rect">
            <a:avLst/>
          </a:prstGeom>
          <a:noFill/>
        </p:spPr>
        <p:txBody>
          <a:bodyPr wrap="square" rtlCol="0">
            <a:spAutoFit/>
          </a:bodyPr>
          <a:lstStyle/>
          <a:p>
            <a:r>
              <a:rPr lang="sa-IN" dirty="0">
                <a:solidFill>
                  <a:srgbClr val="FF0000"/>
                </a:solidFill>
              </a:rPr>
              <a:t>3</a:t>
            </a:r>
            <a:endParaRPr lang="en-IN" dirty="0">
              <a:solidFill>
                <a:srgbClr val="FF0000"/>
              </a:solidFill>
            </a:endParaRPr>
          </a:p>
        </p:txBody>
      </p:sp>
      <p:sp>
        <p:nvSpPr>
          <p:cNvPr id="34" name="TextBox 33">
            <a:extLst>
              <a:ext uri="{FF2B5EF4-FFF2-40B4-BE49-F238E27FC236}">
                <a16:creationId xmlns:a16="http://schemas.microsoft.com/office/drawing/2014/main" xmlns="" id="{5085F33A-F222-495D-A9F6-37ED13AC5545}"/>
              </a:ext>
            </a:extLst>
          </p:cNvPr>
          <p:cNvSpPr txBox="1"/>
          <p:nvPr/>
        </p:nvSpPr>
        <p:spPr>
          <a:xfrm>
            <a:off x="5120690" y="5796884"/>
            <a:ext cx="247564" cy="369332"/>
          </a:xfrm>
          <a:prstGeom prst="rect">
            <a:avLst/>
          </a:prstGeom>
          <a:noFill/>
        </p:spPr>
        <p:txBody>
          <a:bodyPr wrap="square" rtlCol="0">
            <a:spAutoFit/>
          </a:bodyPr>
          <a:lstStyle/>
          <a:p>
            <a:r>
              <a:rPr lang="sa-IN" dirty="0">
                <a:solidFill>
                  <a:srgbClr val="FF0000"/>
                </a:solidFill>
              </a:rPr>
              <a:t>6</a:t>
            </a:r>
            <a:endParaRPr lang="en-IN" dirty="0">
              <a:solidFill>
                <a:srgbClr val="FF0000"/>
              </a:solidFill>
            </a:endParaRPr>
          </a:p>
        </p:txBody>
      </p:sp>
      <p:sp>
        <p:nvSpPr>
          <p:cNvPr id="35" name="TextBox 34">
            <a:extLst>
              <a:ext uri="{FF2B5EF4-FFF2-40B4-BE49-F238E27FC236}">
                <a16:creationId xmlns:a16="http://schemas.microsoft.com/office/drawing/2014/main" xmlns="" id="{FD05DC1B-152F-49B6-98C8-BA1C42A3F553}"/>
              </a:ext>
            </a:extLst>
          </p:cNvPr>
          <p:cNvSpPr txBox="1"/>
          <p:nvPr/>
        </p:nvSpPr>
        <p:spPr>
          <a:xfrm>
            <a:off x="6749558" y="4407940"/>
            <a:ext cx="504758" cy="369332"/>
          </a:xfrm>
          <a:prstGeom prst="rect">
            <a:avLst/>
          </a:prstGeom>
          <a:noFill/>
        </p:spPr>
        <p:txBody>
          <a:bodyPr wrap="square" rtlCol="0">
            <a:spAutoFit/>
          </a:bodyPr>
          <a:lstStyle/>
          <a:p>
            <a:r>
              <a:rPr lang="sa-IN" dirty="0">
                <a:solidFill>
                  <a:srgbClr val="FF0000"/>
                </a:solidFill>
              </a:rPr>
              <a:t>11</a:t>
            </a:r>
            <a:endParaRPr lang="en-IN" dirty="0">
              <a:solidFill>
                <a:srgbClr val="FF0000"/>
              </a:solidFill>
            </a:endParaRPr>
          </a:p>
        </p:txBody>
      </p:sp>
      <p:sp>
        <p:nvSpPr>
          <p:cNvPr id="36" name="TextBox 35">
            <a:extLst>
              <a:ext uri="{FF2B5EF4-FFF2-40B4-BE49-F238E27FC236}">
                <a16:creationId xmlns:a16="http://schemas.microsoft.com/office/drawing/2014/main" xmlns="" id="{28FD629D-A0CB-4460-B1DB-44C17A36574B}"/>
              </a:ext>
            </a:extLst>
          </p:cNvPr>
          <p:cNvSpPr txBox="1"/>
          <p:nvPr/>
        </p:nvSpPr>
        <p:spPr>
          <a:xfrm>
            <a:off x="5741538" y="5409138"/>
            <a:ext cx="247564" cy="369332"/>
          </a:xfrm>
          <a:prstGeom prst="rect">
            <a:avLst/>
          </a:prstGeom>
          <a:noFill/>
        </p:spPr>
        <p:txBody>
          <a:bodyPr wrap="square" rtlCol="0">
            <a:spAutoFit/>
          </a:bodyPr>
          <a:lstStyle/>
          <a:p>
            <a:r>
              <a:rPr lang="sa-IN" dirty="0">
                <a:solidFill>
                  <a:srgbClr val="FF0000"/>
                </a:solidFill>
              </a:rPr>
              <a:t>7</a:t>
            </a:r>
            <a:endParaRPr lang="en-IN" dirty="0">
              <a:solidFill>
                <a:srgbClr val="FF0000"/>
              </a:solidFill>
            </a:endParaRPr>
          </a:p>
        </p:txBody>
      </p:sp>
      <p:sp>
        <p:nvSpPr>
          <p:cNvPr id="37" name="TextBox 36">
            <a:extLst>
              <a:ext uri="{FF2B5EF4-FFF2-40B4-BE49-F238E27FC236}">
                <a16:creationId xmlns:a16="http://schemas.microsoft.com/office/drawing/2014/main" xmlns="" id="{39ECDDD5-E187-44BE-B9F4-37BDD9E0F723}"/>
              </a:ext>
            </a:extLst>
          </p:cNvPr>
          <p:cNvSpPr txBox="1"/>
          <p:nvPr/>
        </p:nvSpPr>
        <p:spPr>
          <a:xfrm>
            <a:off x="6286150" y="4920174"/>
            <a:ext cx="504757" cy="369332"/>
          </a:xfrm>
          <a:prstGeom prst="rect">
            <a:avLst/>
          </a:prstGeom>
          <a:noFill/>
        </p:spPr>
        <p:txBody>
          <a:bodyPr wrap="square" rtlCol="0">
            <a:spAutoFit/>
          </a:bodyPr>
          <a:lstStyle/>
          <a:p>
            <a:r>
              <a:rPr lang="sa-IN" dirty="0">
                <a:solidFill>
                  <a:srgbClr val="FF0000"/>
                </a:solidFill>
              </a:rPr>
              <a:t>10</a:t>
            </a:r>
            <a:endParaRPr lang="en-IN" dirty="0">
              <a:solidFill>
                <a:srgbClr val="FF0000"/>
              </a:solidFill>
            </a:endParaRPr>
          </a:p>
        </p:txBody>
      </p:sp>
      <p:cxnSp>
        <p:nvCxnSpPr>
          <p:cNvPr id="27" name="Straight Connector 26">
            <a:extLst>
              <a:ext uri="{FF2B5EF4-FFF2-40B4-BE49-F238E27FC236}">
                <a16:creationId xmlns:a16="http://schemas.microsoft.com/office/drawing/2014/main" xmlns="" id="{E4199AC2-9505-4610-902C-24C8D298405F}"/>
              </a:ext>
            </a:extLst>
          </p:cNvPr>
          <p:cNvCxnSpPr>
            <a:cxnSpLocks/>
          </p:cNvCxnSpPr>
          <p:nvPr/>
        </p:nvCxnSpPr>
        <p:spPr>
          <a:xfrm flipH="1" flipV="1">
            <a:off x="7174640" y="3986865"/>
            <a:ext cx="6909" cy="2199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xmlns="" id="{DB912BDA-7921-4319-A7C9-78AC5AA3696E}"/>
              </a:ext>
            </a:extLst>
          </p:cNvPr>
          <p:cNvCxnSpPr>
            <a:cxnSpLocks/>
          </p:cNvCxnSpPr>
          <p:nvPr/>
        </p:nvCxnSpPr>
        <p:spPr>
          <a:xfrm>
            <a:off x="4629861" y="3996111"/>
            <a:ext cx="2560964" cy="0"/>
          </a:xfrm>
          <a:prstGeom prst="line">
            <a:avLst/>
          </a:prstGeom>
        </p:spPr>
        <p:style>
          <a:lnRef idx="1">
            <a:schemeClr val="accent1"/>
          </a:lnRef>
          <a:fillRef idx="0">
            <a:schemeClr val="accent1"/>
          </a:fillRef>
          <a:effectRef idx="0">
            <a:schemeClr val="accent1"/>
          </a:effectRef>
          <a:fontRef idx="minor">
            <a:schemeClr val="tx1"/>
          </a:fontRef>
        </p:style>
      </p:cxnSp>
      <p:pic>
        <p:nvPicPr>
          <p:cNvPr id="48" name="Picture 47">
            <a:extLst>
              <a:ext uri="{FF2B5EF4-FFF2-40B4-BE49-F238E27FC236}">
                <a16:creationId xmlns:a16="http://schemas.microsoft.com/office/drawing/2014/main" xmlns="" id="{21FCC017-7E1C-4789-A43A-C782BDE26B4A}"/>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extBox 1">
            <a:extLst>
              <a:ext uri="{FF2B5EF4-FFF2-40B4-BE49-F238E27FC236}">
                <a16:creationId xmlns:a16="http://schemas.microsoft.com/office/drawing/2014/main" xmlns="" id="{9862AB23-AC0D-4FE2-B663-D779ECFEFA5D}"/>
              </a:ext>
            </a:extLst>
          </p:cNvPr>
          <p:cNvSpPr txBox="1"/>
          <p:nvPr/>
        </p:nvSpPr>
        <p:spPr>
          <a:xfrm flipH="1">
            <a:off x="4735502" y="5465418"/>
            <a:ext cx="239190" cy="369332"/>
          </a:xfrm>
          <a:prstGeom prst="rect">
            <a:avLst/>
          </a:prstGeom>
          <a:noFill/>
        </p:spPr>
        <p:txBody>
          <a:bodyPr wrap="square" rtlCol="0">
            <a:spAutoFit/>
          </a:bodyPr>
          <a:lstStyle/>
          <a:p>
            <a:r>
              <a:rPr lang="sa-IN" dirty="0">
                <a:solidFill>
                  <a:srgbClr val="FF0000"/>
                </a:solidFill>
              </a:rPr>
              <a:t>5</a:t>
            </a:r>
            <a:endParaRPr lang="en-IN" dirty="0">
              <a:solidFill>
                <a:srgbClr val="FF0000"/>
              </a:solidFill>
            </a:endParaRPr>
          </a:p>
        </p:txBody>
      </p:sp>
      <p:sp>
        <p:nvSpPr>
          <p:cNvPr id="26" name="TextBox 25">
            <a:extLst>
              <a:ext uri="{FF2B5EF4-FFF2-40B4-BE49-F238E27FC236}">
                <a16:creationId xmlns:a16="http://schemas.microsoft.com/office/drawing/2014/main" xmlns="" id="{15F66704-F2ED-457B-95EF-C755DF8EF7FF}"/>
              </a:ext>
            </a:extLst>
          </p:cNvPr>
          <p:cNvSpPr txBox="1"/>
          <p:nvPr/>
        </p:nvSpPr>
        <p:spPr>
          <a:xfrm flipH="1">
            <a:off x="6790907" y="5482392"/>
            <a:ext cx="239190" cy="369332"/>
          </a:xfrm>
          <a:prstGeom prst="rect">
            <a:avLst/>
          </a:prstGeom>
          <a:noFill/>
        </p:spPr>
        <p:txBody>
          <a:bodyPr wrap="square" rtlCol="0">
            <a:spAutoFit/>
          </a:bodyPr>
          <a:lstStyle/>
          <a:p>
            <a:r>
              <a:rPr lang="sa-IN" dirty="0">
                <a:solidFill>
                  <a:srgbClr val="FF0000"/>
                </a:solidFill>
              </a:rPr>
              <a:t>9</a:t>
            </a:r>
            <a:endParaRPr lang="en-IN" dirty="0">
              <a:solidFill>
                <a:srgbClr val="FF0000"/>
              </a:solidFill>
            </a:endParaRPr>
          </a:p>
        </p:txBody>
      </p:sp>
      <p:sp>
        <p:nvSpPr>
          <p:cNvPr id="28" name="TextBox 27">
            <a:extLst>
              <a:ext uri="{FF2B5EF4-FFF2-40B4-BE49-F238E27FC236}">
                <a16:creationId xmlns:a16="http://schemas.microsoft.com/office/drawing/2014/main" xmlns="" id="{60EA50E1-EF74-4FF7-922D-E1DD8A28A89C}"/>
              </a:ext>
            </a:extLst>
          </p:cNvPr>
          <p:cNvSpPr txBox="1"/>
          <p:nvPr/>
        </p:nvSpPr>
        <p:spPr>
          <a:xfrm>
            <a:off x="5098401" y="4086493"/>
            <a:ext cx="247564" cy="369332"/>
          </a:xfrm>
          <a:prstGeom prst="rect">
            <a:avLst/>
          </a:prstGeom>
          <a:noFill/>
        </p:spPr>
        <p:txBody>
          <a:bodyPr wrap="square" rtlCol="0">
            <a:spAutoFit/>
          </a:bodyPr>
          <a:lstStyle/>
          <a:p>
            <a:r>
              <a:rPr lang="sa-IN" dirty="0">
                <a:solidFill>
                  <a:srgbClr val="FF0000"/>
                </a:solidFill>
              </a:rPr>
              <a:t>2</a:t>
            </a:r>
            <a:endParaRPr lang="en-IN" dirty="0">
              <a:solidFill>
                <a:srgbClr val="FF0000"/>
              </a:solidFill>
            </a:endParaRPr>
          </a:p>
        </p:txBody>
      </p:sp>
      <p:sp>
        <p:nvSpPr>
          <p:cNvPr id="39" name="TextBox 38">
            <a:extLst>
              <a:ext uri="{FF2B5EF4-FFF2-40B4-BE49-F238E27FC236}">
                <a16:creationId xmlns:a16="http://schemas.microsoft.com/office/drawing/2014/main" xmlns="" id="{F3B07436-0862-44F4-BBE8-36954610E7C7}"/>
              </a:ext>
            </a:extLst>
          </p:cNvPr>
          <p:cNvSpPr txBox="1"/>
          <p:nvPr/>
        </p:nvSpPr>
        <p:spPr>
          <a:xfrm>
            <a:off x="6366146" y="5796884"/>
            <a:ext cx="247564" cy="369332"/>
          </a:xfrm>
          <a:prstGeom prst="rect">
            <a:avLst/>
          </a:prstGeom>
          <a:noFill/>
        </p:spPr>
        <p:txBody>
          <a:bodyPr wrap="square" rtlCol="0">
            <a:spAutoFit/>
          </a:bodyPr>
          <a:lstStyle/>
          <a:p>
            <a:r>
              <a:rPr lang="sa-IN" dirty="0">
                <a:solidFill>
                  <a:srgbClr val="FF0000"/>
                </a:solidFill>
              </a:rPr>
              <a:t>8</a:t>
            </a:r>
            <a:endParaRPr lang="en-IN" dirty="0">
              <a:solidFill>
                <a:srgbClr val="FF0000"/>
              </a:solidFill>
            </a:endParaRPr>
          </a:p>
        </p:txBody>
      </p:sp>
      <p:sp>
        <p:nvSpPr>
          <p:cNvPr id="40" name="TextBox 39">
            <a:extLst>
              <a:ext uri="{FF2B5EF4-FFF2-40B4-BE49-F238E27FC236}">
                <a16:creationId xmlns:a16="http://schemas.microsoft.com/office/drawing/2014/main" xmlns="" id="{96881F1B-B0A0-4969-B839-734998D31C6C}"/>
              </a:ext>
            </a:extLst>
          </p:cNvPr>
          <p:cNvSpPr txBox="1"/>
          <p:nvPr/>
        </p:nvSpPr>
        <p:spPr>
          <a:xfrm>
            <a:off x="6366146" y="4028038"/>
            <a:ext cx="474817" cy="369332"/>
          </a:xfrm>
          <a:prstGeom prst="rect">
            <a:avLst/>
          </a:prstGeom>
          <a:noFill/>
        </p:spPr>
        <p:txBody>
          <a:bodyPr wrap="square" rtlCol="0">
            <a:spAutoFit/>
          </a:bodyPr>
          <a:lstStyle/>
          <a:p>
            <a:r>
              <a:rPr lang="sa-IN" dirty="0">
                <a:solidFill>
                  <a:srgbClr val="FF0000"/>
                </a:solidFill>
              </a:rPr>
              <a:t>12</a:t>
            </a:r>
            <a:endParaRPr lang="en-IN" dirty="0">
              <a:solidFill>
                <a:srgbClr val="FF000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2938C1EA-65E7-4353-BEDE-F21A76FF957D}"/>
              </a:ext>
            </a:extLst>
          </p:cNvPr>
          <p:cNvSpPr>
            <a:spLocks noGrp="1" noChangeArrowheads="1"/>
          </p:cNvSpPr>
          <p:nvPr>
            <p:ph type="title"/>
          </p:nvPr>
        </p:nvSpPr>
        <p:spPr>
          <a:xfrm>
            <a:off x="237013" y="400635"/>
            <a:ext cx="10515600" cy="913259"/>
          </a:xfrm>
        </p:spPr>
        <p:txBody>
          <a:bodyPr/>
          <a:lstStyle/>
          <a:p>
            <a:pPr marL="838200" indent="-838200"/>
            <a:r>
              <a:rPr lang="sa-IN" altLang="en-US" sz="5200" b="1" dirty="0">
                <a:solidFill>
                  <a:srgbClr val="CC3300"/>
                </a:solidFill>
                <a:latin typeface="Aparajita" panose="02020603050405020304" pitchFamily="18" charset="0"/>
                <a:cs typeface="Aparajita" panose="02020603050405020304" pitchFamily="18" charset="0"/>
              </a:rPr>
              <a:t>  कर्णवेध संस्कार </a:t>
            </a:r>
            <a:endParaRPr lang="en-US" altLang="en-US" sz="5200" b="1" dirty="0">
              <a:solidFill>
                <a:srgbClr val="CC3300"/>
              </a:solidFill>
              <a:latin typeface="Aparajita" panose="02020603050405020304" pitchFamily="18" charset="0"/>
              <a:cs typeface="Aparajita" panose="02020603050405020304" pitchFamily="18" charset="0"/>
            </a:endParaRPr>
          </a:p>
        </p:txBody>
      </p:sp>
      <p:sp>
        <p:nvSpPr>
          <p:cNvPr id="21507" name="Rectangle 3">
            <a:extLst>
              <a:ext uri="{FF2B5EF4-FFF2-40B4-BE49-F238E27FC236}">
                <a16:creationId xmlns:a16="http://schemas.microsoft.com/office/drawing/2014/main" xmlns="" id="{01ACC0A7-A8D0-4294-BE77-AF3344DCC55A}"/>
              </a:ext>
            </a:extLst>
          </p:cNvPr>
          <p:cNvSpPr>
            <a:spLocks noGrp="1" noChangeArrowheads="1"/>
          </p:cNvSpPr>
          <p:nvPr>
            <p:ph idx="1"/>
          </p:nvPr>
        </p:nvSpPr>
        <p:spPr>
          <a:xfrm>
            <a:off x="1061941" y="857264"/>
            <a:ext cx="10068117" cy="5863912"/>
          </a:xfrm>
        </p:spPr>
        <p:txBody>
          <a:bodyPr>
            <a:normAutofit/>
          </a:bodyPr>
          <a:lstStyle/>
          <a:p>
            <a:pPr algn="ctr" eaLnBrk="1" hangingPunct="1">
              <a:lnSpc>
                <a:spcPct val="80000"/>
              </a:lnSpc>
              <a:buFont typeface="Wingdings" panose="05000000000000000000" pitchFamily="2" charset="2"/>
              <a:buNone/>
            </a:pPr>
            <a:endParaRPr lang="sa-IN" altLang="en-US" sz="3200" b="1" dirty="0">
              <a:solidFill>
                <a:srgbClr val="FF0000"/>
              </a:solidFill>
              <a:latin typeface="Kokila" panose="020B0604020202020204" pitchFamily="34" charset="0"/>
              <a:cs typeface="Kokila" panose="020B0604020202020204" pitchFamily="34" charset="0"/>
            </a:endParaRPr>
          </a:p>
          <a:p>
            <a:pPr algn="just">
              <a:lnSpc>
                <a:spcPct val="80000"/>
              </a:lnSpc>
            </a:pPr>
            <a:endParaRPr lang="sa-IN" altLang="en-US" dirty="0">
              <a:latin typeface="Kokila" panose="020B0604020202020204" pitchFamily="34" charset="0"/>
              <a:cs typeface="Kokila" panose="020B0604020202020204" pitchFamily="34" charset="0"/>
            </a:endParaRPr>
          </a:p>
          <a:p>
            <a:pPr algn="just">
              <a:lnSpc>
                <a:spcPct val="80000"/>
              </a:lnSpc>
            </a:pPr>
            <a:r>
              <a:rPr lang="sa-IN" altLang="en-US" dirty="0">
                <a:latin typeface="Kokila" panose="020B0604020202020204" pitchFamily="34" charset="0"/>
                <a:cs typeface="Kokila" panose="020B0604020202020204" pitchFamily="34" charset="0"/>
              </a:rPr>
              <a:t>कानों का बींध देना या कान में छेद करना, कर्णवेध संस्कार कहलाता है ।</a:t>
            </a:r>
          </a:p>
          <a:p>
            <a:pPr algn="just">
              <a:lnSpc>
                <a:spcPct val="80000"/>
              </a:lnSpc>
            </a:pPr>
            <a:endParaRPr lang="sa-IN" altLang="en-US" dirty="0">
              <a:latin typeface="Kokila" panose="020B0604020202020204" pitchFamily="34" charset="0"/>
              <a:cs typeface="Kokila" panose="020B0604020202020204" pitchFamily="34" charset="0"/>
            </a:endParaRPr>
          </a:p>
          <a:p>
            <a:pPr algn="just">
              <a:lnSpc>
                <a:spcPct val="80000"/>
              </a:lnSpc>
            </a:pPr>
            <a:r>
              <a:rPr lang="sa-IN" altLang="en-US" dirty="0">
                <a:latin typeface="Kokila" panose="020B0604020202020204" pitchFamily="34" charset="0"/>
                <a:cs typeface="Kokila" panose="020B0604020202020204" pitchFamily="34" charset="0"/>
              </a:rPr>
              <a:t>कर्णवेध से ऐसी नस छिद जाती है, जिसका सम्बन्ध आँतों (</a:t>
            </a:r>
            <a:r>
              <a:rPr lang="en-US" altLang="en-US" dirty="0">
                <a:latin typeface="Kokila" panose="020B0604020202020204" pitchFamily="34" charset="0"/>
                <a:cs typeface="Kokila" panose="020B0604020202020204" pitchFamily="34" charset="0"/>
              </a:rPr>
              <a:t>Intestine</a:t>
            </a:r>
            <a:r>
              <a:rPr lang="sa-IN" altLang="en-US" dirty="0">
                <a:latin typeface="Kokila" panose="020B0604020202020204" pitchFamily="34" charset="0"/>
                <a:cs typeface="Kokila" panose="020B0604020202020204" pitchFamily="34" charset="0"/>
              </a:rPr>
              <a:t>)</a:t>
            </a:r>
            <a:r>
              <a:rPr lang="en-US" altLang="en-US" dirty="0">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से है । इस नस के छिद जाने से हर्निया (</a:t>
            </a:r>
            <a:r>
              <a:rPr lang="en-US" altLang="en-US" dirty="0">
                <a:latin typeface="Kokila" panose="020B0604020202020204" pitchFamily="34" charset="0"/>
                <a:cs typeface="Kokila" panose="020B0604020202020204" pitchFamily="34" charset="0"/>
              </a:rPr>
              <a:t>Hernia</a:t>
            </a:r>
            <a:r>
              <a:rPr lang="sa-IN" altLang="en-US" dirty="0">
                <a:latin typeface="Kokila" panose="020B0604020202020204" pitchFamily="34" charset="0"/>
                <a:cs typeface="Kokila" panose="020B0604020202020204" pitchFamily="34" charset="0"/>
              </a:rPr>
              <a:t>)</a:t>
            </a:r>
            <a:r>
              <a:rPr lang="en-US" altLang="en-US" dirty="0">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रोग नहीं होता है ।</a:t>
            </a:r>
          </a:p>
          <a:p>
            <a:pPr algn="just">
              <a:lnSpc>
                <a:spcPct val="80000"/>
              </a:lnSpc>
            </a:pPr>
            <a:endParaRPr lang="sa-IN" altLang="en-US" dirty="0">
              <a:latin typeface="Kokila" panose="020B0604020202020204" pitchFamily="34" charset="0"/>
              <a:cs typeface="Kokila" panose="020B0604020202020204" pitchFamily="34" charset="0"/>
            </a:endParaRPr>
          </a:p>
          <a:p>
            <a:pPr algn="just">
              <a:lnSpc>
                <a:spcPct val="80000"/>
              </a:lnSpc>
            </a:pPr>
            <a:r>
              <a:rPr lang="sa-IN" altLang="en-US" dirty="0">
                <a:latin typeface="Kokila" panose="020B0604020202020204" pitchFamily="34" charset="0"/>
                <a:cs typeface="Kokila" panose="020B0604020202020204" pitchFamily="34" charset="0"/>
              </a:rPr>
              <a:t>कर्णेन्द्रिय का वीर्यवाहिनी नाड़ियों से सम्बन्ध होने के कारण कर्णवेध अण्डवृद्धि के अतिरिक्त पुंस्त्व नष्ट करने वाले रोगों से भी रक्षा करता है ।</a:t>
            </a:r>
          </a:p>
          <a:p>
            <a:pPr marL="0" indent="0" algn="just">
              <a:lnSpc>
                <a:spcPct val="80000"/>
              </a:lnSpc>
              <a:buNone/>
            </a:pPr>
            <a:r>
              <a:rPr lang="sa-IN" altLang="en-US" sz="2400" dirty="0">
                <a:latin typeface="Kokila" panose="020B0604020202020204" pitchFamily="34" charset="0"/>
                <a:cs typeface="Kokila" panose="020B0604020202020204" pitchFamily="34" charset="0"/>
              </a:rPr>
              <a:t>	</a:t>
            </a:r>
          </a:p>
          <a:p>
            <a:pPr eaLnBrk="1" hangingPunct="1">
              <a:lnSpc>
                <a:spcPct val="100000"/>
              </a:lnSpc>
              <a:buFont typeface="Wingdings" panose="05000000000000000000" pitchFamily="2" charset="2"/>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sa-IN" altLang="en-US" sz="2400" dirty="0">
              <a:latin typeface="Kokila" panose="020B0604020202020204" pitchFamily="34" charset="0"/>
              <a:cs typeface="Kokila" panose="020B0604020202020204" pitchFamily="34" charset="0"/>
            </a:endParaRPr>
          </a:p>
          <a:p>
            <a:pPr eaLnBrk="1" hangingPunct="1">
              <a:lnSpc>
                <a:spcPct val="80000"/>
              </a:lnSpc>
              <a:buFont typeface="Wingdings" panose="05000000000000000000" pitchFamily="2" charset="2"/>
              <a:buNone/>
            </a:pPr>
            <a:endParaRPr lang="hi-IN" altLang="en-US" sz="1800" dirty="0">
              <a:latin typeface="Kokila" panose="020B0604020202020204" pitchFamily="34" charset="0"/>
              <a:cs typeface="Kokila" panose="020B0604020202020204" pitchFamily="34" charset="0"/>
            </a:endParaRPr>
          </a:p>
        </p:txBody>
      </p:sp>
      <p:pic>
        <p:nvPicPr>
          <p:cNvPr id="5" name="Picture 4">
            <a:extLst>
              <a:ext uri="{FF2B5EF4-FFF2-40B4-BE49-F238E27FC236}">
                <a16:creationId xmlns:a16="http://schemas.microsoft.com/office/drawing/2014/main" xmlns="" id="{B7900A1F-B6BD-4565-9715-78FE122B6C77}"/>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xmlns="" val="32148994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a:extLst>
              <a:ext uri="{FF2B5EF4-FFF2-40B4-BE49-F238E27FC236}">
                <a16:creationId xmlns:a16="http://schemas.microsoft.com/office/drawing/2014/main" xmlns="" id="{5C1CFD7B-4F59-4973-B788-2CBA9ABE7526}"/>
              </a:ext>
            </a:extLst>
          </p:cNvPr>
          <p:cNvSpPr>
            <a:spLocks noGrp="1" noChangeArrowheads="1"/>
          </p:cNvSpPr>
          <p:nvPr>
            <p:ph idx="1"/>
          </p:nvPr>
        </p:nvSpPr>
        <p:spPr>
          <a:xfrm>
            <a:off x="621438" y="612558"/>
            <a:ext cx="9543495" cy="7013360"/>
          </a:xfrm>
        </p:spPr>
        <p:txBody>
          <a:bodyPr>
            <a:normAutofit lnSpcReduction="10000"/>
          </a:bodyPr>
          <a:lstStyle/>
          <a:p>
            <a:pPr>
              <a:buFont typeface="Wingdings" panose="05000000000000000000" pitchFamily="2" charset="2"/>
              <a:buChar char="q"/>
            </a:pP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कर्णवेध संस्कार</a:t>
            </a:r>
            <a:r>
              <a:rPr lang="en-US"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sa-IN" altLang="en-US" b="1" dirty="0">
                <a:solidFill>
                  <a:srgbClr val="002060"/>
                </a:solidFill>
                <a:latin typeface="Arial Unicode MS" panose="020B0604020202020204" pitchFamily="34" charset="-128"/>
                <a:ea typeface="Arial Unicode MS" panose="020B0604020202020204" pitchFamily="34" charset="-128"/>
                <a:cs typeface="Arial Unicode MS" panose="020B0604020202020204" pitchFamily="34" charset="-128"/>
              </a:rPr>
              <a:t>हेतु कालावधि-</a:t>
            </a:r>
            <a:r>
              <a:rPr lang="sa-IN" altLang="en-US"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buFont typeface="Wingdings" panose="05000000000000000000" pitchFamily="2" charset="2"/>
              <a:buChar char="q"/>
            </a:pPr>
            <a:endParaRPr lang="sa-IN" altLang="en-US" b="1" dirty="0">
              <a:solidFill>
                <a:srgbClr val="0070C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sa-IN" altLang="en-US" sz="900" dirty="0">
              <a:latin typeface="Kokila" panose="020B0604020202020204" pitchFamily="34" charset="0"/>
              <a:cs typeface="Kokila" panose="020B0604020202020204" pitchFamily="34" charset="0"/>
            </a:endParaRPr>
          </a:p>
          <a:p>
            <a:pPr marL="609600" indent="-609600">
              <a:buNone/>
            </a:pPr>
            <a:r>
              <a:rPr lang="sa-IN" altLang="en-US" sz="2400" b="1" dirty="0">
                <a:solidFill>
                  <a:srgbClr val="FF0000"/>
                </a:solidFill>
                <a:latin typeface="Kokila" panose="020B0604020202020204" pitchFamily="34" charset="0"/>
                <a:cs typeface="Kokila" panose="020B0604020202020204" pitchFamily="34" charset="0"/>
              </a:rPr>
              <a:t>				</a:t>
            </a:r>
            <a:r>
              <a:rPr lang="sa-IN" altLang="en-US" sz="3200" b="1" dirty="0">
                <a:solidFill>
                  <a:srgbClr val="FF0000"/>
                </a:solidFill>
                <a:latin typeface="Kokila" panose="020B0604020202020204" pitchFamily="34" charset="0"/>
                <a:cs typeface="Kokila" panose="020B0604020202020204" pitchFamily="34" charset="0"/>
              </a:rPr>
              <a:t>जन्माहाद् द्वादशे षोडशे दिने ॥   </a:t>
            </a:r>
            <a:r>
              <a:rPr lang="sa-IN" altLang="en-US" b="1" dirty="0">
                <a:solidFill>
                  <a:srgbClr val="FF0000"/>
                </a:solidFill>
                <a:latin typeface="Kokila" panose="020B0604020202020204" pitchFamily="34" charset="0"/>
                <a:cs typeface="Kokila" panose="020B0604020202020204" pitchFamily="34" charset="0"/>
              </a:rPr>
              <a:t> </a:t>
            </a:r>
            <a:r>
              <a:rPr lang="sa-IN" altLang="en-US" sz="2400" b="1" dirty="0">
                <a:solidFill>
                  <a:srgbClr val="FF0000"/>
                </a:solidFill>
                <a:latin typeface="Kokila" panose="020B0604020202020204" pitchFamily="34" charset="0"/>
                <a:cs typeface="Kokila" panose="020B0604020202020204" pitchFamily="34" charset="0"/>
              </a:rPr>
              <a:t>-मुहूर्त्तगणपतिः</a:t>
            </a:r>
          </a:p>
          <a:p>
            <a:pPr marL="609600" indent="-609600">
              <a:buNone/>
            </a:pPr>
            <a:r>
              <a:rPr lang="sa-IN" altLang="en-US" sz="2400" b="1" dirty="0">
                <a:solidFill>
                  <a:srgbClr val="FF0000"/>
                </a:solidFill>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जन्मदिन से बारहवें (12) अथवा सोलहवें (16) दिन कर्णवेध संस्कार करना चाहिए ।</a:t>
            </a:r>
          </a:p>
          <a:p>
            <a:pPr marL="609600" indent="-609600">
              <a:buNone/>
            </a:pPr>
            <a:endParaRPr lang="sa-IN" altLang="en-US" sz="1000" dirty="0">
              <a:latin typeface="Kokila" panose="020B0604020202020204" pitchFamily="34" charset="0"/>
              <a:cs typeface="Kokila" panose="020B0604020202020204" pitchFamily="34" charset="0"/>
            </a:endParaRPr>
          </a:p>
          <a:p>
            <a:pPr marL="609600" indent="-609600" algn="ctr">
              <a:buNone/>
            </a:pPr>
            <a:r>
              <a:rPr lang="sa-IN" altLang="en-US" sz="3200" b="1" dirty="0">
                <a:solidFill>
                  <a:srgbClr val="FF0000"/>
                </a:solidFill>
                <a:latin typeface="Kokila" panose="020B0604020202020204" pitchFamily="34" charset="0"/>
                <a:cs typeface="Kokila" panose="020B0604020202020204" pitchFamily="34" charset="0"/>
              </a:rPr>
              <a:t>कर्णवेधोऽथवा मासे षष्ठे सप्ताष्टमेऽपि वा ॥</a:t>
            </a:r>
            <a:r>
              <a:rPr lang="sa-IN" altLang="en-US" b="1" dirty="0">
                <a:solidFill>
                  <a:srgbClr val="FF0000"/>
                </a:solidFill>
                <a:latin typeface="Kokila" panose="020B0604020202020204" pitchFamily="34" charset="0"/>
                <a:cs typeface="Kokila" panose="020B0604020202020204" pitchFamily="34" charset="0"/>
              </a:rPr>
              <a:t> 	</a:t>
            </a:r>
            <a:r>
              <a:rPr lang="sa-IN" altLang="en-US" sz="2400" b="1" dirty="0">
                <a:solidFill>
                  <a:srgbClr val="FF0000"/>
                </a:solidFill>
                <a:latin typeface="Kokila" panose="020B0604020202020204" pitchFamily="34" charset="0"/>
                <a:cs typeface="Kokila" panose="020B0604020202020204" pitchFamily="34" charset="0"/>
              </a:rPr>
              <a:t>-मुहूर्त्तगणपतिः</a:t>
            </a:r>
          </a:p>
          <a:p>
            <a:pPr marL="609600" indent="-609600">
              <a:buNone/>
            </a:pPr>
            <a:r>
              <a:rPr lang="sa-IN" altLang="en-US" b="1" dirty="0">
                <a:solidFill>
                  <a:srgbClr val="FF0000"/>
                </a:solidFill>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अथवा जन्ममास से 6वें, 7वें, 8वें मास कर्णवेध संस्कार करना चाहिए ।</a:t>
            </a:r>
          </a:p>
          <a:p>
            <a:pPr marL="609600" indent="-609600">
              <a:buNone/>
            </a:pPr>
            <a:endParaRPr lang="sa-IN" altLang="en-US" sz="900" dirty="0">
              <a:latin typeface="Kokila" panose="020B0604020202020204" pitchFamily="34" charset="0"/>
              <a:cs typeface="Kokila" panose="020B0604020202020204" pitchFamily="34" charset="0"/>
            </a:endParaRPr>
          </a:p>
          <a:p>
            <a:pPr marL="609600" indent="-609600" algn="ctr">
              <a:buNone/>
            </a:pPr>
            <a:r>
              <a:rPr lang="sa-IN" altLang="en-US" sz="3200" b="1" dirty="0">
                <a:solidFill>
                  <a:srgbClr val="FF0000"/>
                </a:solidFill>
                <a:latin typeface="Kokila" panose="020B0604020202020204" pitchFamily="34" charset="0"/>
                <a:cs typeface="Kokila" panose="020B0604020202020204" pitchFamily="34" charset="0"/>
              </a:rPr>
              <a:t>वर्षेऽप्ययुग्मे ॥	</a:t>
            </a:r>
            <a:r>
              <a:rPr lang="sa-IN" altLang="en-US" sz="2400" b="1" dirty="0">
                <a:solidFill>
                  <a:srgbClr val="FF0000"/>
                </a:solidFill>
                <a:latin typeface="Kokila" panose="020B0604020202020204" pitchFamily="34" charset="0"/>
                <a:cs typeface="Kokila" panose="020B0604020202020204" pitchFamily="34" charset="0"/>
              </a:rPr>
              <a:t>-नाह्निदत्तपञ्चविंशतिका</a:t>
            </a:r>
          </a:p>
          <a:p>
            <a:pPr marL="609600" indent="-609600">
              <a:buNone/>
            </a:pPr>
            <a:r>
              <a:rPr lang="sa-IN" altLang="en-US" sz="2200" b="1" dirty="0">
                <a:solidFill>
                  <a:srgbClr val="FF0000"/>
                </a:solidFill>
                <a:latin typeface="Kokila" panose="020B0604020202020204" pitchFamily="34" charset="0"/>
                <a:cs typeface="Kokila" panose="020B0604020202020204" pitchFamily="34" charset="0"/>
              </a:rPr>
              <a:t>	</a:t>
            </a:r>
            <a:r>
              <a:rPr lang="sa-IN" altLang="en-US" dirty="0">
                <a:latin typeface="Kokila" panose="020B0604020202020204" pitchFamily="34" charset="0"/>
                <a:cs typeface="Kokila" panose="020B0604020202020204" pitchFamily="34" charset="0"/>
              </a:rPr>
              <a:t>अथवा एक वर्ष के बाद विषम वर्षों में कर्णवेध संस्कार करना चाहिए ।</a:t>
            </a:r>
          </a:p>
          <a:p>
            <a:pPr marL="609600" indent="-609600">
              <a:buNone/>
            </a:pPr>
            <a:endParaRPr lang="sa-IN" altLang="en-US" sz="2200" b="1" dirty="0">
              <a:solidFill>
                <a:srgbClr val="FF0000"/>
              </a:solidFill>
              <a:latin typeface="Kokila" panose="020B0604020202020204" pitchFamily="34" charset="0"/>
              <a:cs typeface="Kokila" panose="020B0604020202020204" pitchFamily="34" charset="0"/>
            </a:endParaRPr>
          </a:p>
          <a:p>
            <a:pPr marL="609600" indent="-609600" algn="ctr">
              <a:buNone/>
            </a:pPr>
            <a:endParaRPr lang="sa-IN" altLang="en-US" b="1" dirty="0">
              <a:solidFill>
                <a:srgbClr val="FF0000"/>
              </a:solidFill>
              <a:latin typeface="Kokila" panose="020B0604020202020204" pitchFamily="34" charset="0"/>
              <a:cs typeface="Kokila" panose="020B0604020202020204" pitchFamily="34" charset="0"/>
            </a:endParaRPr>
          </a:p>
          <a:p>
            <a:pPr marL="609600" indent="-609600">
              <a:buNone/>
            </a:pPr>
            <a:endParaRPr lang="sa-IN" altLang="en-US" sz="2000" b="1" dirty="0">
              <a:solidFill>
                <a:srgbClr val="FF0000"/>
              </a:solidFill>
              <a:latin typeface="Kokila" panose="020B0604020202020204" pitchFamily="34" charset="0"/>
              <a:cs typeface="Kokila" panose="020B0604020202020204" pitchFamily="34" charset="0"/>
            </a:endParaRPr>
          </a:p>
          <a:p>
            <a:pPr marL="609600" indent="-609600">
              <a:buNone/>
            </a:pPr>
            <a:r>
              <a:rPr lang="sa-IN" altLang="en-US" sz="2400" dirty="0">
                <a:latin typeface="Kokila" panose="020B0604020202020204" pitchFamily="34" charset="0"/>
                <a:cs typeface="Kokila" panose="020B0604020202020204" pitchFamily="34" charset="0"/>
              </a:rPr>
              <a:t>	</a:t>
            </a:r>
          </a:p>
          <a:p>
            <a:pPr marL="609600" indent="-609600">
              <a:buNone/>
            </a:pPr>
            <a:endParaRPr lang="sa-IN" altLang="en-US" sz="2000" dirty="0">
              <a:solidFill>
                <a:srgbClr val="FF0000"/>
              </a:solidFill>
              <a:latin typeface="Kokila" panose="020B0604020202020204" pitchFamily="34" charset="0"/>
              <a:cs typeface="Kokila" panose="020B0604020202020204" pitchFamily="34" charset="0"/>
            </a:endParaRPr>
          </a:p>
          <a:p>
            <a:pPr marL="609600" indent="-609600">
              <a:buNone/>
            </a:pPr>
            <a:r>
              <a:rPr lang="sa-IN" altLang="en-US" sz="2000" dirty="0">
                <a:solidFill>
                  <a:srgbClr val="FF0000"/>
                </a:solidFill>
                <a:latin typeface="Kokila" panose="020B0604020202020204" pitchFamily="34" charset="0"/>
                <a:cs typeface="Kokila" panose="020B0604020202020204" pitchFamily="34" charset="0"/>
              </a:rPr>
              <a:t>	</a:t>
            </a:r>
            <a:endParaRPr lang="hi-IN" altLang="en-US" sz="2000" dirty="0">
              <a:solidFill>
                <a:srgbClr val="FF0000"/>
              </a:solidFill>
              <a:latin typeface="Kokila" panose="020B0604020202020204" pitchFamily="34" charset="0"/>
              <a:cs typeface="Kokila" panose="020B0604020202020204" pitchFamily="34" charset="0"/>
            </a:endParaRPr>
          </a:p>
        </p:txBody>
      </p:sp>
      <p:pic>
        <p:nvPicPr>
          <p:cNvPr id="4" name="Picture 3">
            <a:extLst>
              <a:ext uri="{FF2B5EF4-FFF2-40B4-BE49-F238E27FC236}">
                <a16:creationId xmlns:a16="http://schemas.microsoft.com/office/drawing/2014/main" xmlns="" id="{6ED72B9F-0D14-42F4-A8DD-7BEA1A8F2C4D}"/>
              </a:ext>
            </a:extLst>
          </p:cNvPr>
          <p:cNvPicPr>
            <a:picLocks noChangeAspect="1"/>
          </p:cNvPicPr>
          <p:nvPr/>
        </p:nvPicPr>
        <p:blipFill>
          <a:blip r:embed="rId2">
            <a:extLst>
              <a:ext uri="{28A0092B-C50C-407E-A947-70E740481C1C}">
                <a14:useLocalDpi xmlns:a14="http://schemas.microsoft.com/office/drawing/2010/main" xmlns="" val="0"/>
              </a:ext>
              <a:ext uri="{837473B0-CC2E-450A-ABE3-18F120FF3D39}">
                <a1611:picAttrSrcUrl xmlns:a1611="http://schemas.microsoft.com/office/drawing/2016/11/main" xmlns="" r:id="rId3"/>
              </a:ext>
            </a:extLst>
          </a:blip>
          <a:stretch>
            <a:fillRect/>
          </a:stretch>
        </p:blipFill>
        <p:spPr>
          <a:xfrm>
            <a:off x="10991850" y="43437"/>
            <a:ext cx="1200150" cy="1139826"/>
          </a:xfrm>
          <a:prstGeom prst="rect">
            <a:avLst/>
          </a:prstGeom>
          <a:solidFill>
            <a:srgbClr val="FFFFFF">
              <a:shade val="85000"/>
            </a:srgbClr>
          </a:solidFill>
          <a:ln w="19050" cap="sq">
            <a:solidFill>
              <a:srgbClr val="CC0066"/>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3992</TotalTime>
  <Words>1982</Words>
  <Application>Microsoft Office PowerPoint</Application>
  <PresentationFormat>Custom</PresentationFormat>
  <Paragraphs>346</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Slide 1</vt:lpstr>
      <vt:lpstr>संस्कार शब्द का अर्थ और परिभाषा</vt:lpstr>
      <vt:lpstr>  अन्नप्राशन संस्कार</vt:lpstr>
      <vt:lpstr>Slide 4</vt:lpstr>
      <vt:lpstr>Slide 5</vt:lpstr>
      <vt:lpstr>Slide 6</vt:lpstr>
      <vt:lpstr>अन्नप्राशन में लग्न शुद्धि</vt:lpstr>
      <vt:lpstr>  कर्णवेध संस्कार </vt:lpstr>
      <vt:lpstr>Slide 9</vt:lpstr>
      <vt:lpstr>Slide 10</vt:lpstr>
      <vt:lpstr>Slide 11</vt:lpstr>
      <vt:lpstr>Slide 12</vt:lpstr>
      <vt:lpstr> चूडाकरण संस्कार</vt:lpstr>
      <vt:lpstr>Slide 14</vt:lpstr>
      <vt:lpstr>Slide 15</vt:lpstr>
      <vt:lpstr>Slide 16</vt:lpstr>
      <vt:lpstr>Slide 17</vt:lpstr>
      <vt:lpstr>Slide 18</vt:lpstr>
      <vt:lpstr>Slide 19</vt:lpstr>
      <vt:lpstr> अक्षरारम्भ संस्कार</vt:lpstr>
      <vt:lpstr>     विद्यारम्भ संस्कार</vt:lpstr>
      <vt:lpstr>     उपनयन संस्कार / व्रतबन्ध संस्कार</vt:lpstr>
      <vt:lpstr>Slide 23</vt:lpstr>
      <vt:lpstr>Slide 24</vt:lpstr>
      <vt:lpstr>Slide 25</vt:lpstr>
      <vt:lpstr>Slide 26</vt:lpstr>
      <vt:lpstr>Slide 27</vt:lpstr>
      <vt:lpstr>     वेदारम्भ संस्कार</vt:lpstr>
      <vt:lpstr>Slide 29</vt:lpstr>
      <vt:lpstr>Slide 30</vt:lpstr>
      <vt:lpstr>     केशान्त संस्कार</vt:lpstr>
      <vt:lpstr>     समावर्तन संस्कार</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apoorva agrawal</dc:creator>
  <cp:lastModifiedBy>Dr. Janakisharan Acharya</cp:lastModifiedBy>
  <cp:revision>547</cp:revision>
  <dcterms:created xsi:type="dcterms:W3CDTF">2020-10-10T11:13:07Z</dcterms:created>
  <dcterms:modified xsi:type="dcterms:W3CDTF">2021-04-03T14:11:37Z</dcterms:modified>
</cp:coreProperties>
</file>