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0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C4038D0-F156-473F-B0EC-EC7FB7ED95D1}">
          <p14:sldIdLst>
            <p14:sldId id="256"/>
          </p14:sldIdLst>
        </p14:section>
        <p14:section name="Untitled Section" id="{5550AF48-3496-4C09-BBE8-40B4BF6E231D}">
          <p14:sldIdLst>
            <p14:sldId id="259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426"/>
    <a:srgbClr val="E6082D"/>
    <a:srgbClr val="FFCC00"/>
    <a:srgbClr val="13AEDF"/>
    <a:srgbClr val="0AEC80"/>
    <a:srgbClr val="0033CC"/>
    <a:srgbClr val="D56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200B3F0-A9BC-48CE-8EB6-ECE965069900}" type="datetimeFigureOut">
              <a:rPr lang="en-US" smtClean="0"/>
              <a:pPr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552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88062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8899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40200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49416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44726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55942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54D2318-CE40-42F6-962A-4C6D6CF697DB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866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C476AC1-EB7F-4BEF-90D9-5764B50DAF8A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352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13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78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80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543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86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08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38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41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64B320A-89BA-47B2-A525-92E8D10B06E4}" type="datetimeFigureOut">
              <a:rPr lang="en-US" smtClean="0"/>
              <a:t>12/29/2019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8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895" r:id="rId15"/>
    <p:sldLayoutId id="2147483896" r:id="rId16"/>
    <p:sldLayoutId id="214748389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78C099-E9F4-451A-A8BF-B5E52ACB0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764600"/>
            <a:ext cx="8825658" cy="2677648"/>
          </a:xfrm>
        </p:spPr>
        <p:txBody>
          <a:bodyPr>
            <a:normAutofit/>
          </a:bodyPr>
          <a:lstStyle/>
          <a:p>
            <a:pPr algn="ctr"/>
            <a:r>
              <a:rPr lang="sa-IN" b="1" dirty="0">
                <a:solidFill>
                  <a:srgbClr val="00B0F0"/>
                </a:solidFill>
              </a:rPr>
              <a:t>रसगंगाधरे उत्तमोत्तमकाव्यस्योदाहरणे व्यङ्ग्यविमर्शः</a:t>
            </a:r>
            <a:endParaRPr lang="en-IN" b="1" dirty="0">
              <a:solidFill>
                <a:srgbClr val="00B0F0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7EB8FA6-0D29-4441-A8B9-85D05A1111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5704" y="4704522"/>
            <a:ext cx="2464910" cy="1266308"/>
          </a:xfrm>
        </p:spPr>
        <p:txBody>
          <a:bodyPr>
            <a:noAutofit/>
          </a:bodyPr>
          <a:lstStyle/>
          <a:p>
            <a:pPr algn="ctr"/>
            <a:r>
              <a:rPr lang="sa-IN" sz="2400" dirty="0">
                <a:solidFill>
                  <a:srgbClr val="FFC000"/>
                </a:solidFill>
              </a:rPr>
              <a:t>प्रस्तोता</a:t>
            </a:r>
          </a:p>
          <a:p>
            <a:pPr algn="ctr"/>
            <a:r>
              <a:rPr lang="sa-IN" sz="2400" dirty="0">
                <a:solidFill>
                  <a:srgbClr val="FFC000"/>
                </a:solidFill>
              </a:rPr>
              <a:t>जिगर म. भट्टः</a:t>
            </a:r>
            <a:endParaRPr lang="en-IN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502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E8EF6-2E41-4C02-81EE-8AE32C50C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122" y="1073427"/>
            <a:ext cx="5261113" cy="3909391"/>
          </a:xfrm>
        </p:spPr>
        <p:txBody>
          <a:bodyPr/>
          <a:lstStyle/>
          <a:p>
            <a:r>
              <a:rPr lang="sa-IN" b="1" i="1" dirty="0">
                <a:solidFill>
                  <a:srgbClr val="FFFF00"/>
                </a:solidFill>
              </a:rPr>
              <a:t>पूर्वपक्षः</a:t>
            </a:r>
            <a:br>
              <a:rPr lang="sa-IN" dirty="0">
                <a:solidFill>
                  <a:srgbClr val="FFFF00"/>
                </a:solidFill>
              </a:rPr>
            </a:br>
            <a:br>
              <a:rPr lang="sa-IN" dirty="0"/>
            </a:br>
            <a:r>
              <a:rPr lang="sa-IN" sz="3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किं चमत्कारस्य स्थितिः भवदधीनाऽस्ति?</a:t>
            </a:r>
            <a:br>
              <a:rPr lang="sa-IN" sz="3600" dirty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sa-IN" sz="3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यत्र भवन्तः कथयन्ति तत्रैव चमत्कारः?</a:t>
            </a:r>
            <a:endParaRPr lang="en-IN" sz="36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EB8DD-21F0-4253-8DD2-5AEF9C0E3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83525" y="516835"/>
            <a:ext cx="5137415" cy="5446644"/>
          </a:xfrm>
        </p:spPr>
        <p:txBody>
          <a:bodyPr/>
          <a:lstStyle/>
          <a:p>
            <a:r>
              <a:rPr lang="sa-IN" sz="4000" dirty="0">
                <a:solidFill>
                  <a:srgbClr val="00B050"/>
                </a:solidFill>
              </a:rPr>
              <a:t>समाधानम्</a:t>
            </a:r>
            <a:br>
              <a:rPr lang="sa-IN" dirty="0"/>
            </a:br>
            <a:r>
              <a:rPr lang="sa-IN" sz="2800" b="1" dirty="0">
                <a:solidFill>
                  <a:srgbClr val="FF0000"/>
                </a:solidFill>
              </a:rPr>
              <a:t>न केवलं मया, सर्वैरपि आलङ्कारिकैः तस्यैव व्यङ्ग्यस्य प्राधान्येन स्वीकारः कृतः यत्र वाच्यस्य स्पर्शः न स्यात्।</a:t>
            </a:r>
            <a:br>
              <a:rPr lang="sa-IN" sz="2800" b="1" dirty="0">
                <a:solidFill>
                  <a:srgbClr val="FF0000"/>
                </a:solidFill>
              </a:rPr>
            </a:br>
            <a:r>
              <a:rPr lang="sa-IN" sz="2800" b="1" dirty="0">
                <a:solidFill>
                  <a:srgbClr val="FF0000"/>
                </a:solidFill>
              </a:rPr>
              <a:t>मनोरथपदेन सर्वविधा इच्छा गृह्यते, चुम्बनेच्छा अपि। अथ यदि सा व्यङ्ग्या कथ्यतेऽपि तथापि मनोरथपदेन वाच्यस्पृष्टा एव अतः न सा प्रधाना।</a:t>
            </a:r>
            <a:endParaRPr lang="en-I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143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19100-5FE1-469E-85A9-38AC3261D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4093" y="838199"/>
            <a:ext cx="6412036" cy="706964"/>
          </a:xfrm>
        </p:spPr>
        <p:txBody>
          <a:bodyPr/>
          <a:lstStyle/>
          <a:p>
            <a:r>
              <a:rPr lang="sa-IN" b="1" i="1" dirty="0">
                <a:solidFill>
                  <a:srgbClr val="0AEC80"/>
                </a:solidFill>
              </a:rPr>
              <a:t>पद्येऽस्मिन् रतिर्नास्त्येव इति पक्षः</a:t>
            </a:r>
            <a:endParaRPr lang="en-IN" b="1" i="1" dirty="0">
              <a:solidFill>
                <a:srgbClr val="0AEC8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E9822-09AD-410C-A35E-2B065596F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5287" y="2603500"/>
            <a:ext cx="5754825" cy="4115352"/>
          </a:xfrm>
        </p:spPr>
        <p:txBody>
          <a:bodyPr>
            <a:normAutofit/>
          </a:bodyPr>
          <a:lstStyle/>
          <a:p>
            <a:r>
              <a:rPr lang="sa-IN" sz="2400" dirty="0"/>
              <a:t>रतेः लक्षणं </a:t>
            </a:r>
            <a:r>
              <a:rPr lang="sa-IN" sz="2400" dirty="0">
                <a:solidFill>
                  <a:srgbClr val="FF0000"/>
                </a:solidFill>
              </a:rPr>
              <a:t>‘स्त्रीपुंसयोरन्योन्यालम्बनः प्रेमाख्यश्चित्तवृत्तिविशेषो रतिः स्थायिभावः’</a:t>
            </a:r>
            <a:r>
              <a:rPr lang="sa-IN" sz="2400" dirty="0"/>
              <a:t> इति।</a:t>
            </a:r>
            <a:br>
              <a:rPr lang="sa-IN" sz="2400" dirty="0"/>
            </a:br>
            <a:r>
              <a:rPr lang="sa-IN" sz="2400" dirty="0">
                <a:solidFill>
                  <a:srgbClr val="0070C0"/>
                </a:solidFill>
              </a:rPr>
              <a:t>पद्येऽस्मिन् नायिकाया एव चेष्टाः दृश्यन्ते।</a:t>
            </a:r>
            <a:br>
              <a:rPr lang="sa-IN" sz="2400" dirty="0">
                <a:solidFill>
                  <a:srgbClr val="0070C0"/>
                </a:solidFill>
              </a:rPr>
            </a:br>
            <a:r>
              <a:rPr lang="sa-IN" sz="2400" dirty="0">
                <a:solidFill>
                  <a:srgbClr val="0070C0"/>
                </a:solidFill>
              </a:rPr>
              <a:t>नायकस्य काऽपि चेष्टा अत्र न दृश्यते तेन नायकः अन्यस्यां नायिकायाम् अनुरक्तः स्यादिति सम्भाव्यते।</a:t>
            </a:r>
            <a:br>
              <a:rPr lang="sa-IN" sz="2400" dirty="0">
                <a:solidFill>
                  <a:srgbClr val="0070C0"/>
                </a:solidFill>
              </a:rPr>
            </a:br>
            <a:r>
              <a:rPr lang="sa-IN" sz="2400" dirty="0">
                <a:solidFill>
                  <a:schemeClr val="accent3">
                    <a:lumMod val="75000"/>
                  </a:schemeClr>
                </a:solidFill>
              </a:rPr>
              <a:t>एतस्याम् अवस्थायाम् अन्योन्यालम्बनत्वं न अतः रतिरपि नास्ति।</a:t>
            </a:r>
            <a:endParaRPr lang="en-IN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CBC8B9-5C6D-4F2A-99D5-14CD4F204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763966" y="2372139"/>
            <a:ext cx="2188418" cy="807623"/>
          </a:xfrm>
        </p:spPr>
        <p:txBody>
          <a:bodyPr/>
          <a:lstStyle/>
          <a:p>
            <a:r>
              <a:rPr lang="sa-IN" sz="3600" b="1" i="1" u="sng" dirty="0">
                <a:solidFill>
                  <a:srgbClr val="00B050"/>
                </a:solidFill>
              </a:rPr>
              <a:t>समाधानम्</a:t>
            </a:r>
            <a:endParaRPr lang="en-IN" sz="3600" b="1" i="1" u="sng" dirty="0">
              <a:solidFill>
                <a:srgbClr val="00B05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E1FA4B-B387-423A-95E4-6EEA78C9C95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a-IN" sz="2800" dirty="0">
                <a:solidFill>
                  <a:srgbClr val="920426"/>
                </a:solidFill>
              </a:rPr>
              <a:t>पद्येऽस्मिन् </a:t>
            </a:r>
            <a:r>
              <a:rPr lang="sa-IN" sz="2800" dirty="0">
                <a:solidFill>
                  <a:srgbClr val="FFCC00"/>
                </a:solidFill>
              </a:rPr>
              <a:t>‘दयिता दयिताननाम्बुजम्’</a:t>
            </a:r>
            <a:r>
              <a:rPr lang="sa-IN" sz="2800" dirty="0">
                <a:solidFill>
                  <a:srgbClr val="920426"/>
                </a:solidFill>
              </a:rPr>
              <a:t> इत्यत्र द्वयोः विशेषणे </a:t>
            </a:r>
            <a:r>
              <a:rPr lang="sa-IN" sz="2800" dirty="0">
                <a:solidFill>
                  <a:srgbClr val="FFCC00"/>
                </a:solidFill>
              </a:rPr>
              <a:t>‘दयित’</a:t>
            </a:r>
            <a:r>
              <a:rPr lang="sa-IN" sz="2800" dirty="0">
                <a:solidFill>
                  <a:srgbClr val="920426"/>
                </a:solidFill>
              </a:rPr>
              <a:t>प्रयोगेण अन्योन्यालम्बना प्रेमाख्या चित्तवृत्तिः अस्त्येव।</a:t>
            </a:r>
            <a:endParaRPr lang="en-IN" sz="2800" dirty="0">
              <a:solidFill>
                <a:srgbClr val="920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107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C6A9E-E238-4F4A-B3E4-70A1348B4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8" y="1205949"/>
            <a:ext cx="5499652" cy="5022572"/>
          </a:xfrm>
        </p:spPr>
        <p:txBody>
          <a:bodyPr/>
          <a:lstStyle/>
          <a:p>
            <a:r>
              <a:rPr lang="sa-IN" sz="3600" b="1" dirty="0">
                <a:solidFill>
                  <a:srgbClr val="FFFF00"/>
                </a:solidFill>
              </a:rPr>
              <a:t>नायिकागता लज्जा प्राधान्येन व्यज्यते इति पक्षः</a:t>
            </a:r>
            <a:br>
              <a:rPr lang="en-US" sz="3600" b="1" dirty="0">
                <a:solidFill>
                  <a:srgbClr val="FFFF00"/>
                </a:solidFill>
              </a:rPr>
            </a:br>
            <a:br>
              <a:rPr lang="en-US" sz="3600" b="1" dirty="0">
                <a:solidFill>
                  <a:srgbClr val="FFFF00"/>
                </a:solidFill>
              </a:rPr>
            </a:br>
            <a:r>
              <a:rPr lang="sa-IN" sz="3200" dirty="0">
                <a:solidFill>
                  <a:srgbClr val="00B050"/>
                </a:solidFill>
              </a:rPr>
              <a:t>दरमीलन्नयना इति पदेन नायिकायाः लज्जा प्राधान्येन अभिव्यज्यते।</a:t>
            </a:r>
            <a:endParaRPr lang="en-IN" sz="3200" b="1" dirty="0">
              <a:solidFill>
                <a:srgbClr val="00B05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D4E54-E25B-4EAF-813B-75C93FA9B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33015" y="1338471"/>
            <a:ext cx="5499652" cy="5022572"/>
          </a:xfrm>
        </p:spPr>
        <p:txBody>
          <a:bodyPr/>
          <a:lstStyle/>
          <a:p>
            <a:r>
              <a:rPr lang="sa-IN" sz="4000" b="1" dirty="0">
                <a:solidFill>
                  <a:srgbClr val="FF0000"/>
                </a:solidFill>
              </a:rPr>
              <a:t>समाधानम्</a:t>
            </a:r>
            <a:endParaRPr lang="en-US" sz="4000" b="1" dirty="0">
              <a:solidFill>
                <a:srgbClr val="FF0000"/>
              </a:solidFill>
            </a:endParaRPr>
          </a:p>
          <a:p>
            <a:br>
              <a:rPr lang="sa-IN" dirty="0"/>
            </a:br>
            <a:r>
              <a:rPr lang="sa-IN" sz="2800" dirty="0">
                <a:solidFill>
                  <a:srgbClr val="E6082D"/>
                </a:solidFill>
              </a:rPr>
              <a:t>दरमीलन्नयना इति पदेन लज्जा तु व्यज्यते किन्तु प्राधान्येन न।</a:t>
            </a:r>
            <a:br>
              <a:rPr lang="en-US" sz="2800" dirty="0">
                <a:solidFill>
                  <a:srgbClr val="E6082D"/>
                </a:solidFill>
              </a:rPr>
            </a:br>
            <a:br>
              <a:rPr lang="en-US" sz="2800" dirty="0">
                <a:solidFill>
                  <a:srgbClr val="E6082D"/>
                </a:solidFill>
              </a:rPr>
            </a:br>
            <a:r>
              <a:rPr lang="sa-IN" sz="2800" dirty="0">
                <a:solidFill>
                  <a:schemeClr val="tx2">
                    <a:lumMod val="75000"/>
                  </a:schemeClr>
                </a:solidFill>
              </a:rPr>
              <a:t>यदि अत्रैव प्रधानं व्यङ्ग्यं स्वीक्रियते तर्हि </a:t>
            </a:r>
            <a:r>
              <a:rPr lang="sa-IN" sz="2800" u="sng" dirty="0">
                <a:solidFill>
                  <a:srgbClr val="FF0000"/>
                </a:solidFill>
              </a:rPr>
              <a:t>’दरमीलन्नयनायते’</a:t>
            </a:r>
            <a:r>
              <a:rPr lang="sa-IN" sz="2800" dirty="0">
                <a:solidFill>
                  <a:schemeClr val="tx2">
                    <a:lumMod val="75000"/>
                  </a:schemeClr>
                </a:solidFill>
              </a:rPr>
              <a:t> इत्येव वक्तव्यम्, </a:t>
            </a:r>
            <a:r>
              <a:rPr lang="sa-IN" sz="2800" u="sng" dirty="0">
                <a:solidFill>
                  <a:srgbClr val="FF0000"/>
                </a:solidFill>
              </a:rPr>
              <a:t>‘निरीक्षते’</a:t>
            </a:r>
            <a:r>
              <a:rPr lang="sa-IN" sz="2800" dirty="0">
                <a:solidFill>
                  <a:schemeClr val="tx2">
                    <a:lumMod val="75000"/>
                  </a:schemeClr>
                </a:solidFill>
              </a:rPr>
              <a:t> इति कथनमेव निरर्थकं स्यात्।</a:t>
            </a:r>
            <a:endParaRPr lang="en-IN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386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78386-089B-45C8-BEBE-C0E54FBE2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8295" y="827895"/>
            <a:ext cx="1773776" cy="706964"/>
          </a:xfrm>
        </p:spPr>
        <p:txBody>
          <a:bodyPr/>
          <a:lstStyle/>
          <a:p>
            <a:r>
              <a:rPr lang="sa-IN" sz="4000" b="1" dirty="0">
                <a:solidFill>
                  <a:srgbClr val="FFC000"/>
                </a:solidFill>
              </a:rPr>
              <a:t>निष्कर्षः</a:t>
            </a:r>
            <a:endParaRPr lang="en-IN" sz="4000" b="1" dirty="0">
              <a:solidFill>
                <a:srgbClr val="FFC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90291-1340-44B5-8019-B56BC122B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587" y="2521306"/>
            <a:ext cx="5073569" cy="2252868"/>
          </a:xfrm>
        </p:spPr>
        <p:txBody>
          <a:bodyPr/>
          <a:lstStyle/>
          <a:p>
            <a:pPr algn="just"/>
            <a:r>
              <a:rPr lang="sa-IN" sz="2800" dirty="0">
                <a:solidFill>
                  <a:srgbClr val="E6082D"/>
                </a:solidFill>
              </a:rPr>
              <a:t>लज्जायाः कार्यं नयनयोः दरमीलनं तथा रतेः कार्यं निरीक्षणं वर्तते अतः दरमीलन्नयना इति पदेन लज्जा तथा निरीक्षते इति पदेन रतिः अभिव्यज्यते।</a:t>
            </a:r>
            <a:endParaRPr lang="en-IN" sz="2800" dirty="0">
              <a:solidFill>
                <a:srgbClr val="E6082D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2E660-F6EA-4690-89DF-3B257CA54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105" y="5327374"/>
            <a:ext cx="10986052" cy="1338469"/>
          </a:xfrm>
        </p:spPr>
        <p:txBody>
          <a:bodyPr>
            <a:normAutofit/>
          </a:bodyPr>
          <a:lstStyle/>
          <a:p>
            <a:r>
              <a:rPr lang="sa-IN" sz="2800" b="1" dirty="0">
                <a:solidFill>
                  <a:srgbClr val="00B050"/>
                </a:solidFill>
              </a:rPr>
              <a:t>अतः </a:t>
            </a:r>
            <a:r>
              <a:rPr lang="sa-IN" sz="2800" b="1" dirty="0">
                <a:solidFill>
                  <a:schemeClr val="accent3">
                    <a:lumMod val="75000"/>
                  </a:schemeClr>
                </a:solidFill>
              </a:rPr>
              <a:t>‘शयिता सविधे...’</a:t>
            </a:r>
            <a:r>
              <a:rPr lang="sa-IN" sz="2800" b="1" dirty="0">
                <a:solidFill>
                  <a:srgbClr val="00B050"/>
                </a:solidFill>
              </a:rPr>
              <a:t>इति पद्ये </a:t>
            </a:r>
            <a:r>
              <a:rPr lang="sa-IN" sz="2800" b="1" dirty="0">
                <a:solidFill>
                  <a:schemeClr val="accent3">
                    <a:lumMod val="75000"/>
                  </a:schemeClr>
                </a:solidFill>
              </a:rPr>
              <a:t>‘निरीक्षते’</a:t>
            </a:r>
            <a:r>
              <a:rPr lang="sa-IN" sz="2800" b="1" dirty="0">
                <a:solidFill>
                  <a:srgbClr val="00B050"/>
                </a:solidFill>
              </a:rPr>
              <a:t> इति पदेन नायिकानिष्ठा रतिरेव प्राधान्येन व्यज्यते।</a:t>
            </a:r>
            <a:endParaRPr lang="en-IN" sz="2800" b="1" dirty="0">
              <a:solidFill>
                <a:srgbClr val="00B05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EE7E35-EFAF-4B1E-ACCF-E3AD9F42AF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8712" y="2521306"/>
            <a:ext cx="4825159" cy="2602786"/>
          </a:xfrm>
        </p:spPr>
        <p:txBody>
          <a:bodyPr>
            <a:noAutofit/>
          </a:bodyPr>
          <a:lstStyle/>
          <a:p>
            <a:pPr algn="just"/>
            <a:r>
              <a:rPr lang="sa-IN" sz="2400" dirty="0">
                <a:solidFill>
                  <a:srgbClr val="920426"/>
                </a:solidFill>
              </a:rPr>
              <a:t>वाच्यश्रेण्यां दरमीलन्नयना इति पदं गौणं तथा निरीक्षते इति पदं प्रधानं वर्तते तथैव व्यङ्ग्यश्रेण्यां दरमीलन्नयना इति पदेन व्यज्यमाना लज्जा गौणरूपेण तथा निरीक्षते इति पदेन व्यज्यमाना रतिः प्रधानरूपेण वर्तते।</a:t>
            </a:r>
            <a:endParaRPr lang="en-IN" sz="2400" dirty="0">
              <a:solidFill>
                <a:srgbClr val="920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716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6AD53F1-E380-4024-A979-3167FCBEC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2870" y="1487556"/>
            <a:ext cx="7686260" cy="3882887"/>
          </a:xfrm>
        </p:spPr>
        <p:txBody>
          <a:bodyPr/>
          <a:lstStyle/>
          <a:p>
            <a:pPr algn="ctr"/>
            <a:r>
              <a:rPr lang="sa-IN" sz="4800" b="1" dirty="0">
                <a:solidFill>
                  <a:schemeClr val="accent4">
                    <a:lumMod val="75000"/>
                  </a:schemeClr>
                </a:solidFill>
              </a:rPr>
              <a:t>व्यङ्ग्यमदो व्यङ्ग्यमिदं</a:t>
            </a:r>
            <a:br>
              <a:rPr lang="en-US" sz="48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sa-IN" sz="4800" b="1" dirty="0">
                <a:solidFill>
                  <a:schemeClr val="accent4">
                    <a:lumMod val="75000"/>
                  </a:schemeClr>
                </a:solidFill>
              </a:rPr>
              <a:t>व्यङ्ग्याद्व्यङ्ग्यमुदच्यते।</a:t>
            </a:r>
            <a:br>
              <a:rPr lang="sa-IN" sz="48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sa-IN" sz="4800" b="1" dirty="0">
                <a:solidFill>
                  <a:schemeClr val="accent4">
                    <a:lumMod val="75000"/>
                  </a:schemeClr>
                </a:solidFill>
              </a:rPr>
              <a:t>व्यङ्ग्यस्य व्यङ्ग्यमादाय</a:t>
            </a:r>
            <a:br>
              <a:rPr lang="en-US" sz="48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sa-IN" sz="4800" b="1" dirty="0">
                <a:solidFill>
                  <a:schemeClr val="accent4">
                    <a:lumMod val="75000"/>
                  </a:schemeClr>
                </a:solidFill>
              </a:rPr>
              <a:t>व्यङ्ग्यमेवावशिष्यते।।</a:t>
            </a:r>
            <a:endParaRPr lang="en-IN" sz="48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sa-IN" sz="4000" b="1" i="1" u="sng" dirty="0">
                <a:solidFill>
                  <a:schemeClr val="accent4">
                    <a:lumMod val="75000"/>
                  </a:schemeClr>
                </a:solidFill>
              </a:rPr>
              <a:t>इति शम्</a:t>
            </a:r>
            <a:endParaRPr lang="en-IN" sz="4000" b="1" i="1" u="sng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279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BBF3ED-7D89-4660-8015-FC5D0CA63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3339" y="1391478"/>
            <a:ext cx="11105322" cy="4890051"/>
          </a:xfrm>
        </p:spPr>
        <p:txBody>
          <a:bodyPr/>
          <a:lstStyle/>
          <a:p>
            <a:pPr algn="ctr"/>
            <a:r>
              <a:rPr lang="sa-IN" sz="4400" b="1" dirty="0">
                <a:solidFill>
                  <a:srgbClr val="FFFF00"/>
                </a:solidFill>
              </a:rPr>
              <a:t>पण्डिराजजगन्नाथस्य काव्यलक्षणम्</a:t>
            </a:r>
            <a:br>
              <a:rPr lang="sa-IN" sz="4400" b="1" dirty="0">
                <a:solidFill>
                  <a:srgbClr val="FFFF00"/>
                </a:solidFill>
              </a:rPr>
            </a:br>
            <a:br>
              <a:rPr lang="en-IN" sz="3600" dirty="0"/>
            </a:br>
            <a:r>
              <a:rPr lang="sa-IN" sz="3600" b="1" u="sng" dirty="0">
                <a:solidFill>
                  <a:srgbClr val="00B0F0"/>
                </a:solidFill>
              </a:rPr>
              <a:t>रमणीयार्थप्रतिपादकः शब्दः काव्यम्।</a:t>
            </a:r>
            <a:br>
              <a:rPr lang="sa-IN" sz="3600" b="1" dirty="0">
                <a:solidFill>
                  <a:srgbClr val="00B0F0"/>
                </a:solidFill>
              </a:rPr>
            </a:br>
            <a:br>
              <a:rPr lang="en-IN" sz="3600" dirty="0">
                <a:solidFill>
                  <a:srgbClr val="00B0F0"/>
                </a:solidFill>
              </a:rPr>
            </a:br>
            <a:r>
              <a:rPr lang="sa-IN" sz="3600" dirty="0">
                <a:solidFill>
                  <a:srgbClr val="FF0000"/>
                </a:solidFill>
              </a:rPr>
              <a:t>रमणीयता च लोकोत्तराह्लादजनकज्ञानगोचरता।</a:t>
            </a:r>
            <a:br>
              <a:rPr lang="sa-IN" sz="3600" dirty="0"/>
            </a:br>
            <a:r>
              <a:rPr lang="sa-IN" sz="3600" dirty="0">
                <a:solidFill>
                  <a:srgbClr val="00B050"/>
                </a:solidFill>
              </a:rPr>
              <a:t>लोकोत्तरत्वं चाह्लादगतश्चमत्कारत्वापरपर्यायोऽनुभवसाक्षिको जातिविशेषः।</a:t>
            </a:r>
            <a:br>
              <a:rPr lang="en-IN" sz="3600" dirty="0"/>
            </a:b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450567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8421E-416F-401A-9D84-29CBEF673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75861"/>
            <a:ext cx="8761413" cy="1285461"/>
          </a:xfrm>
        </p:spPr>
        <p:txBody>
          <a:bodyPr/>
          <a:lstStyle/>
          <a:p>
            <a:pPr algn="ctr"/>
            <a:r>
              <a:rPr lang="sa-IN" b="1" dirty="0">
                <a:solidFill>
                  <a:srgbClr val="FFC000"/>
                </a:solidFill>
              </a:rPr>
              <a:t>काव्यं चतुर्विधम्</a:t>
            </a:r>
            <a:endParaRPr lang="en-IN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0386D-766C-4212-AED7-4752E24FC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2478156"/>
            <a:ext cx="11754678" cy="4174435"/>
          </a:xfrm>
        </p:spPr>
        <p:txBody>
          <a:bodyPr>
            <a:normAutofit/>
          </a:bodyPr>
          <a:lstStyle/>
          <a:p>
            <a:r>
              <a:rPr lang="sa-IN" sz="3600" b="1" i="1" u="sng" dirty="0">
                <a:solidFill>
                  <a:srgbClr val="0070C0"/>
                </a:solidFill>
              </a:rPr>
              <a:t>उत्तमोत्तमम्</a:t>
            </a:r>
            <a:r>
              <a:rPr lang="sa-IN" sz="3600" dirty="0"/>
              <a:t> </a:t>
            </a:r>
            <a:r>
              <a:rPr lang="sa-IN" sz="3200" dirty="0"/>
              <a:t>– </a:t>
            </a:r>
            <a:r>
              <a:rPr lang="sa-IN" sz="3200" dirty="0">
                <a:solidFill>
                  <a:srgbClr val="FF0000"/>
                </a:solidFill>
              </a:rPr>
              <a:t>शब्दार्थौ यत्र गुणीभावितात्मानौ कमप्यर्थमभिव्यङ्क्तस्तदाद्यम्।</a:t>
            </a:r>
            <a:br>
              <a:rPr lang="sa-IN" sz="3200" dirty="0"/>
            </a:br>
            <a:r>
              <a:rPr lang="sa-IN" sz="3600" b="1" i="1" u="sng" dirty="0">
                <a:solidFill>
                  <a:srgbClr val="0070C0"/>
                </a:solidFill>
              </a:rPr>
              <a:t>उत्तमम्</a:t>
            </a:r>
            <a:r>
              <a:rPr lang="sa-IN" sz="3200" dirty="0"/>
              <a:t> – </a:t>
            </a:r>
            <a:r>
              <a:rPr lang="sa-IN" sz="3200" dirty="0">
                <a:solidFill>
                  <a:srgbClr val="FF0000"/>
                </a:solidFill>
              </a:rPr>
              <a:t>यत्र व्यङ्ग्यमप्रधानमेव सच्चमत्कारकारणं तद् द्वितीयम्।</a:t>
            </a:r>
            <a:br>
              <a:rPr lang="sa-IN" sz="3200" dirty="0"/>
            </a:br>
            <a:r>
              <a:rPr lang="sa-IN" sz="3600" b="1" i="1" u="sng" dirty="0">
                <a:solidFill>
                  <a:srgbClr val="0070C0"/>
                </a:solidFill>
              </a:rPr>
              <a:t>मध्यमम्</a:t>
            </a:r>
            <a:r>
              <a:rPr lang="sa-IN" sz="3600" dirty="0"/>
              <a:t> </a:t>
            </a:r>
            <a:r>
              <a:rPr lang="sa-IN" sz="3200" dirty="0"/>
              <a:t>– </a:t>
            </a:r>
            <a:r>
              <a:rPr lang="sa-IN" sz="3200" dirty="0">
                <a:solidFill>
                  <a:srgbClr val="FF0000"/>
                </a:solidFill>
              </a:rPr>
              <a:t>यत्र व्यङ्यचमत्कारासमानाधिकरणो वाच्यचमत्कारस्तत्तृतीयम्।</a:t>
            </a:r>
            <a:br>
              <a:rPr lang="sa-IN" sz="3200" dirty="0"/>
            </a:br>
            <a:r>
              <a:rPr lang="sa-IN" sz="3600" b="1" i="1" u="sng" dirty="0">
                <a:solidFill>
                  <a:srgbClr val="0070C0"/>
                </a:solidFill>
              </a:rPr>
              <a:t>अधमम्</a:t>
            </a:r>
            <a:r>
              <a:rPr lang="sa-IN" sz="3600" dirty="0"/>
              <a:t> </a:t>
            </a:r>
            <a:r>
              <a:rPr lang="sa-IN" sz="3200" dirty="0"/>
              <a:t>–</a:t>
            </a:r>
            <a:r>
              <a:rPr lang="sa-IN" sz="3200" dirty="0">
                <a:solidFill>
                  <a:srgbClr val="FF0000"/>
                </a:solidFill>
              </a:rPr>
              <a:t> यत्रार्थचमत्कृत्युपस्कृता शब्दचमत्कृतिः प्रधानं तदधमं चतुर्थम्।</a:t>
            </a:r>
            <a:endParaRPr lang="en-I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610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F7AEA-863B-4427-B977-D4A4D6809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602973"/>
            <a:ext cx="5367131" cy="5797826"/>
          </a:xfrm>
        </p:spPr>
        <p:txBody>
          <a:bodyPr/>
          <a:lstStyle/>
          <a:p>
            <a:r>
              <a:rPr lang="sa-IN" sz="3600" b="1" i="1" u="sng" dirty="0">
                <a:solidFill>
                  <a:srgbClr val="FFCC00"/>
                </a:solidFill>
              </a:rPr>
              <a:t>उत्तमोत्तमकाव्यलक्षणम्</a:t>
            </a:r>
            <a:br>
              <a:rPr lang="sa-IN" sz="3600" b="1" i="1" u="sng" dirty="0">
                <a:solidFill>
                  <a:srgbClr val="FFCC00"/>
                </a:solidFill>
              </a:rPr>
            </a:br>
            <a:br>
              <a:rPr lang="sa-IN" sz="1600" dirty="0"/>
            </a:br>
            <a:r>
              <a:rPr lang="sa-IN" sz="2800" b="1" u="sng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शब्दार्थौ यत्र गुणीभावितात्मानौ कमप्यर्थमभिव्यङ्क्तस्तदाद्यम्।</a:t>
            </a:r>
            <a:br>
              <a:rPr lang="sa-IN" sz="2800" b="1" u="sng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br>
              <a:rPr lang="sa-IN" sz="3200" b="1" u="sng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sa-IN" sz="3200" b="1" i="1" u="sng" dirty="0">
                <a:solidFill>
                  <a:srgbClr val="00B0F0"/>
                </a:solidFill>
              </a:rPr>
              <a:t>उत्तमोत्तमकाव्यलक्षणविमर्शः</a:t>
            </a:r>
            <a:br>
              <a:rPr lang="sa-IN" sz="800" dirty="0"/>
            </a:br>
            <a:r>
              <a:rPr lang="sa-IN" sz="2400" dirty="0">
                <a:solidFill>
                  <a:srgbClr val="00B050"/>
                </a:solidFill>
              </a:rPr>
              <a:t>यत्र वाचकः शब्दः वाच्यः अर्थश्च गुणीभावितात्मानौ</a:t>
            </a:r>
            <a:r>
              <a:rPr lang="en-US" sz="2400" dirty="0">
                <a:solidFill>
                  <a:srgbClr val="00B050"/>
                </a:solidFill>
              </a:rPr>
              <a:t>=</a:t>
            </a:r>
            <a:r>
              <a:rPr lang="sa-IN" sz="2400" dirty="0">
                <a:solidFill>
                  <a:srgbClr val="00B050"/>
                </a:solidFill>
              </a:rPr>
              <a:t>व्यङ्ग्यार्थापेक्षया अप्रधानीकृतस्वरूपौ कमपि चमत्कारातिशयेन अनिर्वचनीयं प्रधानमर्थं अभिव्यङ्क्तः</a:t>
            </a:r>
            <a:r>
              <a:rPr lang="en-US" sz="2400" dirty="0">
                <a:solidFill>
                  <a:srgbClr val="00B050"/>
                </a:solidFill>
              </a:rPr>
              <a:t>=</a:t>
            </a:r>
            <a:r>
              <a:rPr lang="sa-IN" sz="2400" dirty="0">
                <a:solidFill>
                  <a:srgbClr val="00B050"/>
                </a:solidFill>
              </a:rPr>
              <a:t> व्यञ्जनया बोधयतः तद् उत्तमोत्तमं काव्यं भवति।</a:t>
            </a:r>
            <a:br>
              <a:rPr lang="sa-IN" sz="2400" dirty="0">
                <a:solidFill>
                  <a:srgbClr val="00B050"/>
                </a:solidFill>
              </a:rPr>
            </a:br>
            <a:endParaRPr lang="en-IN" sz="2400" b="1" u="sng" dirty="0">
              <a:solidFill>
                <a:srgbClr val="00B05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3C588F-5FDB-4D37-9572-3300E0EE0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53809" y="119270"/>
            <a:ext cx="5738191" cy="6089374"/>
          </a:xfrm>
        </p:spPr>
        <p:txBody>
          <a:bodyPr>
            <a:normAutofit/>
          </a:bodyPr>
          <a:lstStyle/>
          <a:p>
            <a:r>
              <a:rPr lang="sa-IN" sz="2800" dirty="0">
                <a:solidFill>
                  <a:schemeClr val="accent1">
                    <a:lumMod val="50000"/>
                  </a:schemeClr>
                </a:solidFill>
              </a:rPr>
              <a:t>कमपि इत्यनेन तात्पर्यम् अस्ति यत् चमत्कारकारि अनिर्वचनीयं तत्त्वम्।</a:t>
            </a:r>
          </a:p>
          <a:p>
            <a:r>
              <a:rPr lang="sa-IN" sz="2400" dirty="0">
                <a:solidFill>
                  <a:srgbClr val="0033CC"/>
                </a:solidFill>
              </a:rPr>
              <a:t>अनेन गुणीभूतव्यङ्ग्यप्रकारेषु उत्तमोत्तमकाव्यत्वं न सेत्स्यति यतोहि तत्र व्यङ्ग्यं गौणरूपेण भवति, यत्र च व्यङ्ग्यं प्रधानं तत्रैव ध्वनिः ‘‘व्यङ्ग्यप्राधान्ये हि ध्वनिः’’ इति ध्वनिकारेण प्रतिपादितत्वात्।</a:t>
            </a:r>
            <a:endParaRPr lang="en-IN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679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05884-8C09-4629-BB97-CA34AAC0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7249" y="960415"/>
            <a:ext cx="5484385" cy="706964"/>
          </a:xfrm>
        </p:spPr>
        <p:txBody>
          <a:bodyPr/>
          <a:lstStyle/>
          <a:p>
            <a:r>
              <a:rPr lang="sa-IN" b="1" dirty="0"/>
              <a:t>उत्तमोत्तमकाव्यस्य उदाहरणम्</a:t>
            </a:r>
            <a:endParaRPr lang="en-IN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649D20-8C1C-4A1D-824D-9CDBB2D84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7808" y="2385391"/>
            <a:ext cx="11701670" cy="4081669"/>
          </a:xfrm>
        </p:spPr>
        <p:txBody>
          <a:bodyPr/>
          <a:lstStyle/>
          <a:p>
            <a:pPr marL="0" indent="0" algn="ctr">
              <a:buNone/>
            </a:pPr>
            <a:br>
              <a:rPr lang="sa-IN" dirty="0"/>
            </a:br>
            <a:r>
              <a:rPr lang="sa-IN" sz="3200" b="1" dirty="0">
                <a:solidFill>
                  <a:srgbClr val="FF0000"/>
                </a:solidFill>
              </a:rPr>
              <a:t>‘‘शयिता सविधेऽप्यनीश्वरा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sa-IN" sz="3200" b="1" dirty="0">
                <a:solidFill>
                  <a:srgbClr val="FF0000"/>
                </a:solidFill>
              </a:rPr>
              <a:t>सफलीकर्तुमहो मनोरथान्।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sa-IN" sz="3200" b="1" dirty="0">
                <a:solidFill>
                  <a:srgbClr val="FF0000"/>
                </a:solidFill>
              </a:rPr>
              <a:t>दयिता दयिताननाम्बुजं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sa-IN" sz="3200" b="1" dirty="0">
                <a:solidFill>
                  <a:srgbClr val="FF0000"/>
                </a:solidFill>
              </a:rPr>
              <a:t>दरमीलन्नयना निरीक्षते।।’’</a:t>
            </a:r>
            <a:endParaRPr lang="en-US" sz="32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sa-IN" sz="2800" dirty="0">
                <a:solidFill>
                  <a:schemeClr val="accent1">
                    <a:lumMod val="75000"/>
                  </a:schemeClr>
                </a:solidFill>
              </a:rPr>
              <a:t>अहो! सविधे शयिता (तथापि) मनोरथान् सफलीकर्तुम् असमर्था दयिता दरमीलन्नयना दयिताननाम्बुजं निरीक्षत इत्यन्वयः।</a:t>
            </a:r>
            <a:endParaRPr lang="en-IN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618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438AF-CB70-4EC8-A7CD-194B14AC8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130" y="980660"/>
            <a:ext cx="8521148" cy="4227443"/>
          </a:xfrm>
        </p:spPr>
        <p:txBody>
          <a:bodyPr/>
          <a:lstStyle/>
          <a:p>
            <a:r>
              <a:rPr lang="sa-IN" sz="4000" b="1" i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विभावादिनिरूपणम्</a:t>
            </a:r>
            <a:br>
              <a:rPr lang="sa-IN" sz="3200" b="1" i="1" u="sng" dirty="0"/>
            </a:br>
            <a:r>
              <a:rPr lang="sa-IN" sz="3200" dirty="0">
                <a:solidFill>
                  <a:srgbClr val="E6082D"/>
                </a:solidFill>
              </a:rPr>
              <a:t>नायकः आलम्बनविभावः</a:t>
            </a:r>
            <a:br>
              <a:rPr lang="en-US" sz="3200" dirty="0">
                <a:solidFill>
                  <a:srgbClr val="E6082D"/>
                </a:solidFill>
              </a:rPr>
            </a:br>
            <a:r>
              <a:rPr lang="sa-IN" sz="3200" dirty="0">
                <a:solidFill>
                  <a:schemeClr val="bg2">
                    <a:lumMod val="75000"/>
                  </a:schemeClr>
                </a:solidFill>
              </a:rPr>
              <a:t>सविधशयनेन आक्षिप्तम् एकान्तस्थानम् उद्दीपनविभावः</a:t>
            </a:r>
            <a:br>
              <a:rPr lang="en-US" sz="3200" dirty="0"/>
            </a:br>
            <a:r>
              <a:rPr lang="sa-IN" sz="3200" dirty="0">
                <a:solidFill>
                  <a:schemeClr val="accent5">
                    <a:lumMod val="75000"/>
                  </a:schemeClr>
                </a:solidFill>
              </a:rPr>
              <a:t>निरीक्षणम् अनुभावः</a:t>
            </a:r>
            <a:br>
              <a:rPr lang="en-US" sz="3200" dirty="0"/>
            </a:br>
            <a:r>
              <a:rPr lang="sa-IN" sz="3200" dirty="0">
                <a:solidFill>
                  <a:srgbClr val="00B050"/>
                </a:solidFill>
              </a:rPr>
              <a:t>दरमीलन्नयना इत्यनेन प्रकटितौ लज्जा औत्सुक्यं च व्यभिचारिभावौ</a:t>
            </a:r>
            <a:br>
              <a:rPr lang="en-US" sz="3200" dirty="0"/>
            </a:br>
            <a:r>
              <a:rPr lang="sa-IN" sz="3200" dirty="0">
                <a:solidFill>
                  <a:srgbClr val="C00000"/>
                </a:solidFill>
              </a:rPr>
              <a:t>एभिः नायिकागता रतिः अभिव्यज्यते</a:t>
            </a:r>
            <a:endParaRPr lang="en-IN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922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F4D1E-43BF-4FD8-8D13-C7AE43A1A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765" y="615858"/>
            <a:ext cx="6533321" cy="1504490"/>
          </a:xfrm>
        </p:spPr>
        <p:txBody>
          <a:bodyPr/>
          <a:lstStyle/>
          <a:p>
            <a:r>
              <a:rPr lang="sa-IN" sz="3200" dirty="0">
                <a:solidFill>
                  <a:srgbClr val="FFFF00"/>
                </a:solidFill>
              </a:rPr>
              <a:t>कस्मिन् पदे व्यङ्ग्यम्?</a:t>
            </a:r>
            <a:br>
              <a:rPr lang="en-US" sz="3200" dirty="0">
                <a:solidFill>
                  <a:srgbClr val="FFFF00"/>
                </a:solidFill>
              </a:rPr>
            </a:br>
            <a:r>
              <a:rPr lang="sa-IN" sz="3200" dirty="0">
                <a:solidFill>
                  <a:srgbClr val="FFFF00"/>
                </a:solidFill>
              </a:rPr>
              <a:t>अथवा किं प्रधानं व्यङ्ग्यम्?</a:t>
            </a:r>
            <a:endParaRPr lang="en-IN" sz="3200" dirty="0">
              <a:solidFill>
                <a:srgbClr val="FFFF0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1753CF-F498-49C1-8C0E-B3CB54C636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3826" y="2438400"/>
            <a:ext cx="11463131" cy="4147930"/>
          </a:xfrm>
        </p:spPr>
        <p:txBody>
          <a:bodyPr>
            <a:normAutofit/>
          </a:bodyPr>
          <a:lstStyle/>
          <a:p>
            <a:r>
              <a:rPr lang="sa-IN" sz="3200" dirty="0"/>
              <a:t>यथा आचार्यमम्मटः </a:t>
            </a:r>
            <a:r>
              <a:rPr lang="sa-IN" sz="3200" dirty="0">
                <a:solidFill>
                  <a:srgbClr val="FF0000"/>
                </a:solidFill>
              </a:rPr>
              <a:t>‘निःशेषच्युतचन्दनम्...’</a:t>
            </a:r>
            <a:r>
              <a:rPr lang="sa-IN" sz="3200" dirty="0"/>
              <a:t> इत्यत्र </a:t>
            </a:r>
            <a:r>
              <a:rPr lang="sa-IN" sz="3200" dirty="0">
                <a:solidFill>
                  <a:srgbClr val="FF0000"/>
                </a:solidFill>
              </a:rPr>
              <a:t>‘अधम’</a:t>
            </a:r>
            <a:r>
              <a:rPr lang="sa-IN" sz="3200" dirty="0"/>
              <a:t>पदेन प्राधान्येन व्यङ्ग्यप्रतीतिः भवति इति लिखितवान् तथा जगन्नाथस्य अस्मिन् पद्ये केन पदेन व्यङ्ग्यप्रतीतिः भवति</a:t>
            </a:r>
            <a:r>
              <a:rPr lang="en-US" sz="3200" dirty="0"/>
              <a:t>?</a:t>
            </a:r>
            <a:r>
              <a:rPr lang="sa-IN" sz="3200" dirty="0"/>
              <a:t> अथवा व्यङ्ग्यबाहुल्ये किं प्रधानं व्यङ्ग्यम्? इति समाधातुम् अत्र प्रयासः क्रियते।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847137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164FA-FF58-4CE2-8548-CEF25259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6659" y="734498"/>
            <a:ext cx="4238681" cy="1053914"/>
          </a:xfrm>
        </p:spPr>
        <p:txBody>
          <a:bodyPr/>
          <a:lstStyle/>
          <a:p>
            <a:r>
              <a:rPr lang="sa-IN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विशेषोक्तिरलङ्कारपक्षः</a:t>
            </a:r>
            <a:endParaRPr lang="en-IN" b="1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2D5B6B-3A38-4591-8CAC-CFDF591F6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7409" y="2510148"/>
            <a:ext cx="10238740" cy="1383430"/>
          </a:xfrm>
        </p:spPr>
        <p:txBody>
          <a:bodyPr>
            <a:normAutofit/>
          </a:bodyPr>
          <a:lstStyle/>
          <a:p>
            <a:r>
              <a:rPr lang="sa-IN" sz="2800" b="1" u="sng" dirty="0">
                <a:solidFill>
                  <a:srgbClr val="00B0F0"/>
                </a:solidFill>
              </a:rPr>
              <a:t>कारणेषु सत्स्वपि कार्याभावः विशेषोक्तिः।</a:t>
            </a:r>
            <a:br>
              <a:rPr lang="sa-IN" dirty="0"/>
            </a:br>
            <a:r>
              <a:rPr lang="sa-IN" sz="2400" dirty="0">
                <a:solidFill>
                  <a:srgbClr val="FF0000"/>
                </a:solidFill>
              </a:rPr>
              <a:t>अत्र सविधे शयनं सम्भोगशृङ्गारस्य कारणं विद्यते तथापि तस्य अभावाद् विशेषोक्तिः।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A5DD4A-194A-4C45-87A0-6032F28B3B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271519" y="3776870"/>
            <a:ext cx="3149698" cy="692970"/>
          </a:xfrm>
        </p:spPr>
        <p:txBody>
          <a:bodyPr/>
          <a:lstStyle/>
          <a:p>
            <a:r>
              <a:rPr lang="sa-IN" sz="3200" dirty="0"/>
              <a:t>अस्य निराकरणम्</a:t>
            </a:r>
            <a:endParaRPr lang="en-IN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714A81-B221-4557-9F62-A1425950DC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67409" y="4678018"/>
            <a:ext cx="9621077" cy="1722782"/>
          </a:xfrm>
        </p:spPr>
        <p:txBody>
          <a:bodyPr>
            <a:normAutofit/>
          </a:bodyPr>
          <a:lstStyle/>
          <a:p>
            <a:r>
              <a:rPr lang="sa-IN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विशेषोक्तिः अत्र भवतु नाम, किन्तु तस्या अपि अधिकः चमत्कारः रतौ वर्तते अतः विशेषोक्तिः न प्रधाना।</a:t>
            </a:r>
            <a:endParaRPr lang="en-IN" sz="3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911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63B-980C-4715-8565-CE70FFD35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896" y="549597"/>
            <a:ext cx="9780104" cy="1239445"/>
          </a:xfrm>
        </p:spPr>
        <p:txBody>
          <a:bodyPr/>
          <a:lstStyle/>
          <a:p>
            <a:r>
              <a:rPr lang="sa-IN" sz="3200" b="1" i="1" dirty="0">
                <a:solidFill>
                  <a:srgbClr val="FFFF00"/>
                </a:solidFill>
              </a:rPr>
              <a:t>‘नायिकागता चुम्बनेच्छाऽत्र प्राधान्येन व्यज्यते’ इति पक्षः</a:t>
            </a:r>
            <a:endParaRPr lang="en-IN" sz="3200" b="1" i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16EBC-63C9-4EFD-B451-7D0D9C9EA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2438401"/>
            <a:ext cx="11635409" cy="4187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a-IN" sz="2400" b="1" dirty="0">
                <a:solidFill>
                  <a:schemeClr val="accent4">
                    <a:lumMod val="75000"/>
                  </a:schemeClr>
                </a:solidFill>
              </a:rPr>
              <a:t>नायिका नायकस्य मुखं निरीक्षते अतः </a:t>
            </a:r>
            <a:r>
              <a:rPr lang="sa-IN" sz="2400" b="1" u="sng" dirty="0">
                <a:solidFill>
                  <a:srgbClr val="FF0000"/>
                </a:solidFill>
              </a:rPr>
              <a:t>‘यद्ययं शयितः स्यात् तदाऽस्य आननं चुम्बेयम्’</a:t>
            </a:r>
            <a:r>
              <a:rPr lang="sa-IN" sz="2400" b="1" dirty="0">
                <a:solidFill>
                  <a:schemeClr val="accent4">
                    <a:lumMod val="75000"/>
                  </a:schemeClr>
                </a:solidFill>
              </a:rPr>
              <a:t> इति नायिकागता चुम्बनेच्छाऽत्र प्राधान्येन व्यज्यते।</a:t>
            </a:r>
            <a:br>
              <a:rPr lang="sa-IN" sz="24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sa-IN" sz="2800" b="1" i="1" dirty="0">
                <a:solidFill>
                  <a:srgbClr val="FF0000"/>
                </a:solidFill>
              </a:rPr>
              <a:t>अस्य निराकरणम्- </a:t>
            </a:r>
            <a:r>
              <a:rPr lang="sa-IN" sz="2400" b="1" u="sng" dirty="0">
                <a:solidFill>
                  <a:srgbClr val="FF0000"/>
                </a:solidFill>
              </a:rPr>
              <a:t>‘मनोरथान् सफलीकर्तुम् असमर्था’</a:t>
            </a:r>
            <a:r>
              <a:rPr lang="sa-IN" sz="2400" b="1" dirty="0">
                <a:solidFill>
                  <a:srgbClr val="00B050"/>
                </a:solidFill>
              </a:rPr>
              <a:t> इति पद्यांशेन नायिकायाः चुम्बनेच्छायाः निवारणं स्वतः भवत्येव।</a:t>
            </a:r>
          </a:p>
          <a:p>
            <a:pPr marL="0" indent="0">
              <a:buNone/>
            </a:pPr>
            <a:br>
              <a:rPr lang="sa-IN" dirty="0"/>
            </a:br>
            <a:r>
              <a:rPr lang="sa-IN" sz="2400" b="1" dirty="0">
                <a:solidFill>
                  <a:srgbClr val="FFC000"/>
                </a:solidFill>
              </a:rPr>
              <a:t>पूर्वपक्षः- </a:t>
            </a:r>
            <a:r>
              <a:rPr lang="sa-IN" sz="2400" b="1" dirty="0">
                <a:solidFill>
                  <a:schemeClr val="accent4">
                    <a:lumMod val="75000"/>
                  </a:schemeClr>
                </a:solidFill>
              </a:rPr>
              <a:t>’चुम्बनेच्छा विशिष्टा अतः तस्याः ग्रहणं मनोरथेभ्यः पृथक्करणीयम्’ इति।</a:t>
            </a:r>
          </a:p>
          <a:p>
            <a:pPr marL="0" indent="0">
              <a:buNone/>
            </a:pPr>
            <a:r>
              <a:rPr lang="sa-IN" sz="2800" b="1" i="1" dirty="0">
                <a:solidFill>
                  <a:srgbClr val="FF0000"/>
                </a:solidFill>
              </a:rPr>
              <a:t>समाधानम्- </a:t>
            </a:r>
            <a:r>
              <a:rPr lang="sa-IN" sz="2400" b="1" dirty="0">
                <a:solidFill>
                  <a:srgbClr val="00B050"/>
                </a:solidFill>
              </a:rPr>
              <a:t>यदि चुम्बनेच्छा मनोरथेभ्यः पृथग्गृह्यते तदा चमत्कारः न भवति। चमत्कारः नाम अलौकिकः आनन्दः, चमत्कारविरहे चुम्बनेच्छायाः व्यङ्ग्यत्वं न सिद्ध्यति।</a:t>
            </a:r>
            <a:endParaRPr lang="en-IN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568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random/>
      </p:transition>
    </mc:Choice>
    <mc:Fallback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240</TotalTime>
  <Words>256</Words>
  <Application>Microsoft Office PowerPoint</Application>
  <PresentationFormat>Widescreen</PresentationFormat>
  <Paragraphs>39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Ion Boardroom</vt:lpstr>
      <vt:lpstr>रसगंगाधरे उत्तमोत्तमकाव्यस्योदाहरणे व्यङ्ग्यविमर्शः</vt:lpstr>
      <vt:lpstr>पण्डिराजजगन्नाथस्य काव्यलक्षणम्  रमणीयार्थप्रतिपादकः शब्दः काव्यम्।  रमणीयता च लोकोत्तराह्लादजनकज्ञानगोचरता। लोकोत्तरत्वं चाह्लादगतश्चमत्कारत्वापरपर्यायोऽनुभवसाक्षिको जातिविशेषः। </vt:lpstr>
      <vt:lpstr>काव्यं चतुर्विधम्</vt:lpstr>
      <vt:lpstr>उत्तमोत्तमकाव्यलक्षणम्  शब्दार्थौ यत्र गुणीभावितात्मानौ कमप्यर्थमभिव्यङ्क्तस्तदाद्यम्।  उत्तमोत्तमकाव्यलक्षणविमर्शः यत्र वाचकः शब्दः वाच्यः अर्थश्च गुणीभावितात्मानौ=व्यङ्ग्यार्थापेक्षया अप्रधानीकृतस्वरूपौ कमपि चमत्कारातिशयेन अनिर्वचनीयं प्रधानमर्थं अभिव्यङ्क्तः= व्यञ्जनया बोधयतः तद् उत्तमोत्तमं काव्यं भवति। </vt:lpstr>
      <vt:lpstr>उत्तमोत्तमकाव्यस्य उदाहरणम्</vt:lpstr>
      <vt:lpstr>विभावादिनिरूपणम् नायकः आलम्बनविभावः सविधशयनेन आक्षिप्तम् एकान्तस्थानम् उद्दीपनविभावः निरीक्षणम् अनुभावः दरमीलन्नयना इत्यनेन प्रकटितौ लज्जा औत्सुक्यं च व्यभिचारिभावौ एभिः नायिकागता रतिः अभिव्यज्यते</vt:lpstr>
      <vt:lpstr>कस्मिन् पदे व्यङ्ग्यम्? अथवा किं प्रधानं व्यङ्ग्यम्?</vt:lpstr>
      <vt:lpstr>विशेषोक्तिरलङ्कारपक्षः</vt:lpstr>
      <vt:lpstr>‘नायिकागता चुम्बनेच्छाऽत्र प्राधान्येन व्यज्यते’ इति पक्षः</vt:lpstr>
      <vt:lpstr>पूर्वपक्षः  किं चमत्कारस्य स्थितिः भवदधीनाऽस्ति? यत्र भवन्तः कथयन्ति तत्रैव चमत्कारः?</vt:lpstr>
      <vt:lpstr>पद्येऽस्मिन् रतिर्नास्त्येव इति पक्षः</vt:lpstr>
      <vt:lpstr>नायिकागता लज्जा प्राधान्येन व्यज्यते इति पक्षः  दरमीलन्नयना इति पदेन नायिकायाः लज्जा प्राधान्येन अभिव्यज्यते।</vt:lpstr>
      <vt:lpstr>निष्कर्षः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रसगंगाधरे उत्तमोत्तमकाव्यस्योदाहरणे व्यङ्ग्यविमर्शः</dc:title>
  <dc:creator>jigar bhatt</dc:creator>
  <cp:lastModifiedBy>jigar bhatt</cp:lastModifiedBy>
  <cp:revision>31</cp:revision>
  <dcterms:created xsi:type="dcterms:W3CDTF">2019-12-19T19:03:50Z</dcterms:created>
  <dcterms:modified xsi:type="dcterms:W3CDTF">2019-12-29T11:09:59Z</dcterms:modified>
</cp:coreProperties>
</file>